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omments/comment4.xml" ContentType="application/vnd.openxmlformats-officedocument.presentationml.comment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Merriweather" pitchFamily="2" charset="77"/>
      <p:regular r:id="rId28"/>
      <p:bold r:id="rId29"/>
      <p:italic r:id="rId30"/>
      <p:boldItalic r:id="rId31"/>
    </p:embeddedFont>
    <p:embeddedFont>
      <p:font typeface="Merriweather Black" pitchFamily="2" charset="77"/>
      <p:bold r:id="rId32"/>
      <p:italic r:id="rId33"/>
      <p:boldItalic r:id="rId34"/>
    </p:embeddedFont>
    <p:embeddedFont>
      <p:font typeface="Merriweather Light" pitchFamily="2" charset="77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remy Wing Ching Wong" initials="" lastIdx="22" clrIdx="0"/>
  <p:cmAuthor id="1" name="Alice Gabriel" initials="" lastIdx="7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56" d="100"/>
          <a:sy n="156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emy Wing Ching Wong" userId="8cde060e-ad7d-43aa-a078-9fc09d549c40" providerId="ADAL" clId="{B93070B5-8518-D143-956E-CABE8B8A7FB3}"/>
    <pc:docChg chg="modSld">
      <pc:chgData name="Jeremy Wing Ching Wong" userId="8cde060e-ad7d-43aa-a078-9fc09d549c40" providerId="ADAL" clId="{B93070B5-8518-D143-956E-CABE8B8A7FB3}" dt="2024-07-31T17:58:27.908" v="0" actId="729"/>
      <pc:docMkLst>
        <pc:docMk/>
      </pc:docMkLst>
      <pc:sldChg chg="mod modShow">
        <pc:chgData name="Jeremy Wing Ching Wong" userId="8cde060e-ad7d-43aa-a078-9fc09d549c40" providerId="ADAL" clId="{B93070B5-8518-D143-956E-CABE8B8A7FB3}" dt="2024-07-31T17:58:27.908" v="0" actId="729"/>
        <pc:sldMkLst>
          <pc:docMk/>
          <pc:sldMk cId="0" sldId="281"/>
        </pc:sldMkLst>
      </pc:sldChg>
    </pc:docChg>
  </pc:docChgLst>
  <pc:docChgLst>
    <pc:chgData name="Jeremy Wing Ching Wong" userId="8cde060e-ad7d-43aa-a078-9fc09d549c40" providerId="ADAL" clId="{39D29A04-0EAA-704A-AC54-7D99F8AAACCE}"/>
    <pc:docChg chg="delSld">
      <pc:chgData name="Jeremy Wing Ching Wong" userId="8cde060e-ad7d-43aa-a078-9fc09d549c40" providerId="ADAL" clId="{39D29A04-0EAA-704A-AC54-7D99F8AAACCE}" dt="2024-07-31T17:58:52.730" v="7" actId="2696"/>
      <pc:docMkLst>
        <pc:docMk/>
      </pc:docMkLst>
      <pc:sldChg chg="del">
        <pc:chgData name="Jeremy Wing Ching Wong" userId="8cde060e-ad7d-43aa-a078-9fc09d549c40" providerId="ADAL" clId="{39D29A04-0EAA-704A-AC54-7D99F8AAACCE}" dt="2024-07-31T17:58:52.660" v="0" actId="2696"/>
        <pc:sldMkLst>
          <pc:docMk/>
          <pc:sldMk cId="0" sldId="281"/>
        </pc:sldMkLst>
      </pc:sldChg>
      <pc:sldChg chg="del">
        <pc:chgData name="Jeremy Wing Ching Wong" userId="8cde060e-ad7d-43aa-a078-9fc09d549c40" providerId="ADAL" clId="{39D29A04-0EAA-704A-AC54-7D99F8AAACCE}" dt="2024-07-31T17:58:52.701" v="5" actId="2696"/>
        <pc:sldMkLst>
          <pc:docMk/>
          <pc:sldMk cId="0" sldId="282"/>
        </pc:sldMkLst>
      </pc:sldChg>
      <pc:sldChg chg="del">
        <pc:chgData name="Jeremy Wing Ching Wong" userId="8cde060e-ad7d-43aa-a078-9fc09d549c40" providerId="ADAL" clId="{39D29A04-0EAA-704A-AC54-7D99F8AAACCE}" dt="2024-07-31T17:58:52.672" v="3" actId="2696"/>
        <pc:sldMkLst>
          <pc:docMk/>
          <pc:sldMk cId="0" sldId="283"/>
        </pc:sldMkLst>
      </pc:sldChg>
      <pc:sldChg chg="del">
        <pc:chgData name="Jeremy Wing Ching Wong" userId="8cde060e-ad7d-43aa-a078-9fc09d549c40" providerId="ADAL" clId="{39D29A04-0EAA-704A-AC54-7D99F8AAACCE}" dt="2024-07-31T17:58:52.675" v="4" actId="2696"/>
        <pc:sldMkLst>
          <pc:docMk/>
          <pc:sldMk cId="0" sldId="284"/>
        </pc:sldMkLst>
      </pc:sldChg>
      <pc:sldChg chg="del">
        <pc:chgData name="Jeremy Wing Ching Wong" userId="8cde060e-ad7d-43aa-a078-9fc09d549c40" providerId="ADAL" clId="{39D29A04-0EAA-704A-AC54-7D99F8AAACCE}" dt="2024-07-31T17:58:52.730" v="7" actId="2696"/>
        <pc:sldMkLst>
          <pc:docMk/>
          <pc:sldMk cId="0" sldId="285"/>
        </pc:sldMkLst>
      </pc:sldChg>
      <pc:sldChg chg="del">
        <pc:chgData name="Jeremy Wing Ching Wong" userId="8cde060e-ad7d-43aa-a078-9fc09d549c40" providerId="ADAL" clId="{39D29A04-0EAA-704A-AC54-7D99F8AAACCE}" dt="2024-07-31T17:58:52.704" v="6" actId="2696"/>
        <pc:sldMkLst>
          <pc:docMk/>
          <pc:sldMk cId="0" sldId="286"/>
        </pc:sldMkLst>
      </pc:sldChg>
      <pc:sldChg chg="del">
        <pc:chgData name="Jeremy Wing Ching Wong" userId="8cde060e-ad7d-43aa-a078-9fc09d549c40" providerId="ADAL" clId="{39D29A04-0EAA-704A-AC54-7D99F8AAACCE}" dt="2024-07-31T17:58:52.666" v="1" actId="2696"/>
        <pc:sldMkLst>
          <pc:docMk/>
          <pc:sldMk cId="0" sldId="287"/>
        </pc:sldMkLst>
      </pc:sldChg>
      <pc:sldChg chg="del">
        <pc:chgData name="Jeremy Wing Ching Wong" userId="8cde060e-ad7d-43aa-a078-9fc09d549c40" providerId="ADAL" clId="{39D29A04-0EAA-704A-AC54-7D99F8AAACCE}" dt="2024-07-31T17:58:52.669" v="2" actId="2696"/>
        <pc:sldMkLst>
          <pc:docMk/>
          <pc:sldMk cId="0" sldId="288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22T03:58:46.528" idx="1">
    <p:pos x="0" y="0"/>
    <p:text>I think its ok to show Shuo Ma's paper/model here. We should certainly reference it - just be careful how you describe it - what is your plan to say here?</p:text>
  </p:cm>
  <p:cm authorId="1" dt="2024-06-22T03:59:05.722" idx="2">
    <p:pos x="0" y="0"/>
    <p:text>You should not imply that this model is bad or limited</p:text>
  </p:cm>
  <p:cm authorId="1" dt="2024-06-22T03:59:27.688" idx="3">
    <p:pos x="0" y="0"/>
    <p:text>the plot is very small currently, pbobably would make it bigger</p:text>
  </p:cm>
  <p:cm authorId="0" dt="2024-06-22T04:00:38.321" idx="2">
    <p:pos x="0" y="0"/>
    <p:text>I plan to say the Tohoku-Oki earthquake rupture center portion of the Japan-trench megathrust. What control the earthquake arrest has important implications</p:text>
  </p:cm>
  <p:cm authorId="0" dt="2024-06-22T04:00:54.720" idx="3">
    <p:pos x="0" y="0"/>
    <p:text>I will a bit too broad</p:text>
  </p:cm>
  <p:cm authorId="1" dt="2024-06-22T04:02:47.923" idx="4">
    <p:pos x="0" y="0"/>
    <p:text>I see now that you also show Ma's model on the next slide</p:text>
  </p:cm>
  <p:cm authorId="1" dt="2024-06-22T04:03:01.900" idx="5">
    <p:pos x="0" y="0"/>
    <p:text>It fits better thre than here actually</p:text>
  </p:cm>
  <p:cm authorId="1" dt="2024-06-22T04:03:35.488" idx="6">
    <p:pos x="0" y="0"/>
    <p:text>Why not show a cool picture of slip to the trench here instead? @wcwong@ucsd.edu ? Eg from the paper with the submarine ?</p:text>
  </p:cm>
  <p:cm authorId="0" dt="2024-06-22T04:03:54.940" idx="4">
    <p:pos x="0" y="0"/>
    <p:text>Sure! Let me add here</p:text>
  </p:cm>
  <p:cm authorId="1" dt="2024-06-22T04:03:59.205" idx="7">
    <p:pos x="0" y="0"/>
    <p:text>Becuase in your statement you actually do not mention dynamic rupture but its more broad</p:text>
  </p:cm>
  <p:cm authorId="0" dt="2024-06-22T04:07:01.195" idx="1">
    <p:pos x="0" y="0"/>
    <p:text>@liese.gabriel@gmail.com when talking arrest here,
shall i use how previous simulation stop the earthquake or just introduce the Tohoku-Oki does not rupture the entire megathrust interface? (like a historical earthquake catalog plot)</p:text>
  </p:cm>
  <p:cm authorId="0" dt="2024-06-22T04:07:01.195" idx="5">
    <p:pos x="0" y="0"/>
    <p:text>ok! I think there is another simulation paper focusing the rupture size of the tohoku/ Japan trench events, let me dig it up. Its more relevant than Ma paper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22T05:01:50.290" idx="41">
    <p:pos x="0" y="291"/>
    <p:text>did you want to introduce them in slide 12?</p:text>
  </p:cm>
  <p:cm authorId="1" dt="2024-06-22T05:04:48.883" idx="40">
    <p:pos x="0" y="291"/>
    <p:text>down-dip pulses have not been mentioned before</p:text>
  </p:cm>
  <p:cm authorId="0" dt="2024-06-22T05:04:48.883" idx="16">
    <p:pos x="0" y="291"/>
    <p:text>Yes, let me add in slide 12</p:text>
  </p:cm>
  <p:cm authorId="1" dt="2024-06-22T05:20:43.277" idx="42">
    <p:pos x="0" y="391"/>
    <p:text>not sure I understand this - could you try and rephrase ? What is the point here?</p:text>
  </p:cm>
  <p:cm authorId="0" dt="2024-06-22T05:20:43.277" idx="17">
    <p:pos x="0" y="391"/>
    <p:text>Rephrased as stress heterogeneity is not required for rupture reactivation and down-dip slip pulses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22T05:13:54.965" idx="48">
    <p:pos x="107" y="390"/>
    <p:text>you can see that the logic of the talk is kind of still a bit messed up since you talk about rupture arrest on slide 10</p:text>
  </p:cm>
  <p:cm authorId="1" dt="2024-06-22T05:14:33.408" idx="49">
    <p:pos x="107" y="390"/>
    <p:text>How about removing the statement about rupture arrest on slide 10 if you have a slide about it 10 slides later ?</p:text>
  </p:cm>
  <p:cm authorId="1" dt="2024-06-22T05:15:55.446" idx="50">
    <p:pos x="107" y="390"/>
    <p:text>then this slide can have as a heading "Rupture arrest" 
And two bullet points 
- spontaneous rupture arrest along-strike due to stress heterogeneity</p:text>
  </p:cm>
  <p:cm authorId="1" dt="2024-06-22T05:16:37.847" idx="51">
    <p:pos x="107" y="390"/>
    <p:text>for the large slip to the trench part what do you want to say here? - the second model has not as high slip to the trench as the regional one ..</p:text>
  </p:cm>
  <p:cm authorId="1" dt="2024-06-22T05:55:23.740" idx="47">
    <p:pos x="107" y="390"/>
    <p:text>so two of these bullet points are a repeition of slide 10 , which your audience saw 10 slides ago . I would remove these two points here</p:text>
  </p:cm>
  <p:cm authorId="0" dt="2024-06-22T05:55:23.740" idx="19">
    <p:pos x="107" y="390"/>
    <p:text>That is true, i removed the large slip towards the trench, and focus in spontaneous rupture arrest and reproduce a realistic rupture scenarios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22T05:18:30.655" idx="52">
    <p:pos x="0" y="0"/>
    <p:text>add 3D here and change heading to include the Tohoku-Oki earthquake ( we did not study any other earthquakes yet)</p:text>
  </p:cm>
  <p:cm authorId="1" dt="2024-06-22T05:18:30.655" idx="53">
    <p:pos x="0" y="0"/>
    <p:text>fixed grammar - a Genitive is either constructed with 'of' or using an apostrophe's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dc62a00d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dc62a00d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e72a609ce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e72a609ce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A3151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Mg1_RSs1_NUC_R1.5_S10_R001_sl1_t120s_OP09</a:t>
            </a:r>
            <a:endParaRPr sz="900">
              <a:solidFill>
                <a:srgbClr val="A3151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A3151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A3151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Compare difference between Mg1_RS1_NUC</a:t>
            </a:r>
            <a:endParaRPr sz="900">
              <a:solidFill>
                <a:srgbClr val="A3151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6791764249eadc39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6791764249eadc39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A3151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Mg1_RSs1_NUC_R1.5_S10_R001_sl1_t120s_OP09</a:t>
            </a:r>
            <a:endParaRPr sz="900">
              <a:solidFill>
                <a:srgbClr val="A3151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A3151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A3151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Compare difference between Mg1_RS1_NUC</a:t>
            </a:r>
            <a:endParaRPr sz="900">
              <a:solidFill>
                <a:srgbClr val="A3151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73e623121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73e6231210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M_RSs1_NUC_Tn36_R1.2_S10_R001_sl0.5_t120s_OP09_srW0.1-fault.xdmf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73e623121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73e623121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A3151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M_RSs1_NUC_Tn36_R1.2_S10_R001_sl0.5_t120s_OP09_srW0.1-fault.xdmf</a:t>
            </a:r>
            <a:endParaRPr sz="900">
              <a:solidFill>
                <a:srgbClr val="A3151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growing stress concentration left behind an initial self-similar slip pulse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e7a544646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e7a544646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1212d6ff4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1212d6ff45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e7a544646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e7a544646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e77a2164d0_2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e77a2164d0_2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e77a2164d0_2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e77a2164d0_2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e77a2164d0_2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2e77a2164d0_2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dc62a00d04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dc62a00d04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Just in case there are questions - there is a more faint 3rd pulse also visible in the data and finite fault model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e77a2164d0_2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e77a2164d0_2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Early healing generated by barrier? Hence leading the </a:t>
            </a:r>
            <a:r>
              <a:rPr lang="en" dirty="0" err="1"/>
              <a:t>coseismic</a:t>
            </a:r>
            <a:r>
              <a:rPr lang="en" dirty="0"/>
              <a:t> restrengthening at down dip region, leading to the slip pulses at depth </a:t>
            </a: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73e62312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273e62312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RegStr06_RSs1_NUC_R1.2_S05_sl0.8_t200s-fault.xdmf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e6afc091a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2e6afc091a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A3151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Mg1_RSs1_NUC_R1.5_S10_R001_sl1_t120s_OP09</a:t>
            </a:r>
            <a:endParaRPr sz="900">
              <a:solidFill>
                <a:srgbClr val="A3151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A3151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A3151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Compare difference between Mg1_RS1_NUC</a:t>
            </a:r>
            <a:endParaRPr sz="900">
              <a:solidFill>
                <a:srgbClr val="A3151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e738b70b2f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2e738b70b2f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A3151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Mg1_RSs1_NUC_R1.5_S10_R001_sl1_t120s_OP09</a:t>
            </a:r>
            <a:endParaRPr sz="900">
              <a:solidFill>
                <a:srgbClr val="A3151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A3151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A3151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Compare difference between Mg1_RS1_NUC</a:t>
            </a:r>
            <a:endParaRPr sz="900">
              <a:solidFill>
                <a:srgbClr val="A3151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ddb9a1c042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2ddb9a1c042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6791764249eadc39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6791764249eadc39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 first rupture caused updip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While the second rupture caused on extension of the rupture both up dip and down-dip direction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Episodic rupture fronts at the end of the third rupture</a:t>
            </a:r>
            <a:endParaRPr sz="105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dc62a00d04_0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dc62a00d04_0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teleseismic short-period radiation preferentially emanated from the deeper portion of the megathrusts whereas the largest fault displacements occurred at shallower depths but produced relatively little coherent short-period radiation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e72a609ce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e72a609ce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e738b70b2f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e738b70b2f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Stress asperites refers to area with large stress drop while frictional barriers refers to area with a large strength excess than their surroundings</a:t>
            </a:r>
            <a:br>
              <a:rPr lang="en"/>
            </a:br>
            <a:br>
              <a:rPr lang="en"/>
            </a:br>
            <a:r>
              <a:rPr lang="en"/>
              <a:t>difference between 'barrier' and 'asperity' : large stress-drop regions (“asperities”) vs areas with a larger strength excess than their surroundings (“barriers”)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02b0b5302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02b0b5302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02b0b5302a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02b0b5302a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02b0b5302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02b0b5302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600"/>
              <a:buFont typeface="Merriweather"/>
              <a:buNone/>
              <a:defRPr sz="460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600"/>
              <a:buFont typeface="Merriweather"/>
              <a:buNone/>
              <a:defRPr sz="460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600"/>
              <a:buFont typeface="Merriweather"/>
              <a:buNone/>
              <a:defRPr sz="460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600"/>
              <a:buFont typeface="Merriweather"/>
              <a:buNone/>
              <a:defRPr sz="460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600"/>
              <a:buFont typeface="Merriweather"/>
              <a:buNone/>
              <a:defRPr sz="460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600"/>
              <a:buFont typeface="Merriweather"/>
              <a:buNone/>
              <a:defRPr sz="460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600"/>
              <a:buFont typeface="Merriweather"/>
              <a:buNone/>
              <a:defRPr sz="460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600"/>
              <a:buFont typeface="Merriweather"/>
              <a:buNone/>
              <a:defRPr sz="460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600"/>
              <a:buFont typeface="Merriweather"/>
              <a:buNone/>
              <a:defRPr sz="460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None/>
              <a:defRPr sz="22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None/>
              <a:defRPr sz="22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None/>
              <a:defRPr sz="22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None/>
              <a:defRPr sz="22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None/>
              <a:defRPr sz="22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None/>
              <a:defRPr sz="22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None/>
              <a:defRPr sz="22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None/>
              <a:defRPr sz="22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erriweather"/>
              <a:buNone/>
              <a:defRPr sz="22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03725" y="10472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●"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○"/>
              <a:defRPr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■"/>
              <a:defRPr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●"/>
              <a:defRPr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○"/>
              <a:defRPr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■"/>
              <a:defRPr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●"/>
              <a:defRPr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○"/>
              <a:defRPr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■"/>
              <a:defRPr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0" y="-5"/>
            <a:ext cx="8520600" cy="572700"/>
          </a:xfrm>
          <a:prstGeom prst="rect">
            <a:avLst/>
          </a:prstGeom>
        </p:spPr>
        <p:txBody>
          <a:bodyPr spcFirstLastPara="1" wrap="square" lIns="118850" tIns="91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Merriweather"/>
              <a:buNone/>
              <a:defRPr sz="2000" b="1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Merriweather"/>
              <a:buNone/>
              <a:defRPr sz="2000" b="1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Merriweather"/>
              <a:buNone/>
              <a:defRPr sz="2000" b="1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Merriweather"/>
              <a:buNone/>
              <a:defRPr sz="2000" b="1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Merriweather"/>
              <a:buNone/>
              <a:defRPr sz="2000" b="1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Merriweather"/>
              <a:buNone/>
              <a:defRPr sz="2000" b="1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Merriweather"/>
              <a:buNone/>
              <a:defRPr sz="2000" b="1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Merriweather"/>
              <a:buNone/>
              <a:defRPr sz="2000" b="1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Merriweather"/>
              <a:buNone/>
              <a:defRPr sz="2000" b="1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/>
          <p:nvPr/>
        </p:nvSpPr>
        <p:spPr>
          <a:xfrm>
            <a:off x="0" y="4761925"/>
            <a:ext cx="9144000" cy="3936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0" y="4761925"/>
            <a:ext cx="8091600" cy="393600"/>
          </a:xfrm>
          <a:prstGeom prst="rect">
            <a:avLst/>
          </a:prstGeom>
        </p:spPr>
        <p:txBody>
          <a:bodyPr spcFirstLastPara="1" wrap="square" lIns="182875" tIns="0" rIns="91425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erriweather"/>
              <a:buNone/>
              <a:defRPr sz="1800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Merriweather"/>
              <a:buNone/>
              <a:defRPr sz="2000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Merriweather"/>
              <a:buNone/>
              <a:defRPr sz="2000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Merriweather"/>
              <a:buNone/>
              <a:defRPr sz="2000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Merriweather"/>
              <a:buNone/>
              <a:defRPr sz="2000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Merriweather"/>
              <a:buNone/>
              <a:defRPr sz="2000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Merriweather"/>
              <a:buNone/>
              <a:defRPr sz="2000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Merriweather"/>
              <a:buNone/>
              <a:defRPr sz="2000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Merriweather"/>
              <a:buNone/>
              <a:defRPr sz="2000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●"/>
              <a:defRPr sz="1400"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○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■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●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○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■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●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○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■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●"/>
              <a:defRPr sz="1400"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○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■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●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○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■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●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○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■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5486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rgbClr val="F3F3F3"/>
                </a:solidFill>
              </a:defRPr>
            </a:lvl1pPr>
            <a:lvl2pPr lvl="1" rtl="0">
              <a:buNone/>
              <a:defRPr>
                <a:solidFill>
                  <a:srgbClr val="F3F3F3"/>
                </a:solidFill>
              </a:defRPr>
            </a:lvl2pPr>
            <a:lvl3pPr lvl="2" rtl="0">
              <a:buNone/>
              <a:defRPr>
                <a:solidFill>
                  <a:srgbClr val="F3F3F3"/>
                </a:solidFill>
              </a:defRPr>
            </a:lvl3pPr>
            <a:lvl4pPr lvl="3" rtl="0">
              <a:buNone/>
              <a:defRPr>
                <a:solidFill>
                  <a:srgbClr val="F3F3F3"/>
                </a:solidFill>
              </a:defRPr>
            </a:lvl4pPr>
            <a:lvl5pPr lvl="4" rtl="0">
              <a:buNone/>
              <a:defRPr>
                <a:solidFill>
                  <a:srgbClr val="F3F3F3"/>
                </a:solidFill>
              </a:defRPr>
            </a:lvl5pPr>
            <a:lvl6pPr lvl="5" rtl="0">
              <a:buNone/>
              <a:defRPr>
                <a:solidFill>
                  <a:srgbClr val="F3F3F3"/>
                </a:solidFill>
              </a:defRPr>
            </a:lvl6pPr>
            <a:lvl7pPr lvl="6" rtl="0">
              <a:buNone/>
              <a:defRPr>
                <a:solidFill>
                  <a:srgbClr val="F3F3F3"/>
                </a:solidFill>
              </a:defRPr>
            </a:lvl7pPr>
            <a:lvl8pPr lvl="7" rtl="0">
              <a:buNone/>
              <a:defRPr>
                <a:solidFill>
                  <a:srgbClr val="F3F3F3"/>
                </a:solidFill>
              </a:defRPr>
            </a:lvl8pPr>
            <a:lvl9pPr lvl="8" rtl="0">
              <a:buNone/>
              <a:defRPr>
                <a:solidFill>
                  <a:srgbClr val="F3F3F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07376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36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bg>
      <p:bgPr>
        <a:solidFill>
          <a:srgbClr val="073763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829200" cy="36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" name="Google Shape;78;p19"/>
          <p:cNvSpPr/>
          <p:nvPr/>
        </p:nvSpPr>
        <p:spPr>
          <a:xfrm>
            <a:off x="4568125" y="-7775"/>
            <a:ext cx="4575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title" idx="2"/>
          </p:nvPr>
        </p:nvSpPr>
        <p:spPr>
          <a:xfrm>
            <a:off x="4941475" y="597425"/>
            <a:ext cx="3829200" cy="36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erriweather"/>
              <a:buNone/>
              <a:defRPr>
                <a:solidFill>
                  <a:srgbClr val="434343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erriweather"/>
              <a:buNone/>
              <a:defRPr>
                <a:solidFill>
                  <a:srgbClr val="434343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erriweather"/>
              <a:buNone/>
              <a:defRPr>
                <a:solidFill>
                  <a:srgbClr val="434343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erriweather"/>
              <a:buNone/>
              <a:defRPr>
                <a:solidFill>
                  <a:srgbClr val="434343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erriweather"/>
              <a:buNone/>
              <a:defRPr>
                <a:solidFill>
                  <a:srgbClr val="434343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erriweather"/>
              <a:buNone/>
              <a:defRPr>
                <a:solidFill>
                  <a:srgbClr val="434343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erriweather"/>
              <a:buNone/>
              <a:defRPr>
                <a:solidFill>
                  <a:srgbClr val="434343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erriweather"/>
              <a:buNone/>
              <a:defRPr>
                <a:solidFill>
                  <a:srgbClr val="434343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erriweather"/>
              <a:buNone/>
              <a:defRPr>
                <a:solidFill>
                  <a:srgbClr val="434343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73425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●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○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■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●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○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■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●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○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■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buNone/>
              <a:defRPr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buNone/>
              <a:defRPr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buNone/>
              <a:defRPr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buNone/>
              <a:defRPr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buNone/>
              <a:defRPr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buNone/>
              <a:defRPr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buNone/>
              <a:defRPr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buNone/>
              <a:defRPr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/>
          <p:nvPr/>
        </p:nvSpPr>
        <p:spPr>
          <a:xfrm>
            <a:off x="0" y="0"/>
            <a:ext cx="9144000" cy="73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title"/>
          </p:nvPr>
        </p:nvSpPr>
        <p:spPr>
          <a:xfrm>
            <a:off x="88650" y="5415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●"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○"/>
              <a:defRPr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■"/>
              <a:defRPr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●"/>
              <a:defRPr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○"/>
              <a:defRPr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■"/>
              <a:defRPr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●"/>
              <a:defRPr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○"/>
              <a:defRPr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■"/>
              <a:defRPr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●"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○"/>
              <a:defRPr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■"/>
              <a:defRPr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●"/>
              <a:defRPr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○"/>
              <a:defRPr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■"/>
              <a:defRPr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●"/>
              <a:defRPr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○"/>
              <a:defRPr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■"/>
              <a:defRPr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Merriweather"/>
              <a:buNone/>
              <a:defRPr sz="240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Merriweather"/>
              <a:buNone/>
              <a:defRPr sz="240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Merriweather"/>
              <a:buNone/>
              <a:defRPr sz="240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Merriweather"/>
              <a:buNone/>
              <a:defRPr sz="240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Merriweather"/>
              <a:buNone/>
              <a:defRPr sz="240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Merriweather"/>
              <a:buNone/>
              <a:defRPr sz="240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Merriweather"/>
              <a:buNone/>
              <a:defRPr sz="240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Merriweather"/>
              <a:buNone/>
              <a:defRPr sz="240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Merriweather"/>
              <a:buNone/>
              <a:defRPr sz="240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909763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●"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○"/>
              <a:defRPr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■"/>
              <a:defRPr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●"/>
              <a:defRPr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○"/>
              <a:defRPr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■"/>
              <a:defRPr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●"/>
              <a:defRPr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○"/>
              <a:defRPr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■"/>
              <a:defRPr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assical white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None/>
              <a:defRPr sz="24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●"/>
              <a:defRPr sz="1400"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○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■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●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○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■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●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○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■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●"/>
              <a:defRPr sz="1400"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○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■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●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○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■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●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○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Merriweather"/>
              <a:buChar char="■"/>
              <a:defRPr sz="12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Font typeface="Merriweather"/>
              <a:buNone/>
              <a:defRPr sz="42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Font typeface="Merriweather"/>
              <a:buNone/>
              <a:defRPr sz="42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Font typeface="Merriweather"/>
              <a:buNone/>
              <a:defRPr sz="42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Font typeface="Merriweather"/>
              <a:buNone/>
              <a:defRPr sz="42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Font typeface="Merriweather"/>
              <a:buNone/>
              <a:defRPr sz="42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Font typeface="Merriweather"/>
              <a:buNone/>
              <a:defRPr sz="42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Font typeface="Merriweather"/>
              <a:buNone/>
              <a:defRPr sz="42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Font typeface="Merriweather"/>
              <a:buNone/>
              <a:defRPr sz="42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Font typeface="Merriweather"/>
              <a:buNone/>
              <a:defRPr sz="42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erriweather"/>
              <a:buNone/>
              <a:defRPr sz="21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erriweather"/>
              <a:buNone/>
              <a:defRPr sz="21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erriweather"/>
              <a:buNone/>
              <a:defRPr sz="21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erriweather"/>
              <a:buNone/>
              <a:defRPr sz="21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erriweather"/>
              <a:buNone/>
              <a:defRPr sz="21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erriweather"/>
              <a:buNone/>
              <a:defRPr sz="21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erriweather"/>
              <a:buNone/>
              <a:defRPr sz="21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erriweather"/>
              <a:buNone/>
              <a:defRPr sz="21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erriweather"/>
              <a:buNone/>
              <a:defRPr sz="21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●"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○"/>
              <a:defRPr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■"/>
              <a:defRPr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●"/>
              <a:defRPr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○"/>
              <a:defRPr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■"/>
              <a:defRPr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●"/>
              <a:defRPr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○"/>
              <a:defRPr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■"/>
              <a:defRPr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gi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gi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gi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gi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omments" Target="../comments/commen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ctrTitle"/>
          </p:nvPr>
        </p:nvSpPr>
        <p:spPr>
          <a:xfrm>
            <a:off x="150" y="834625"/>
            <a:ext cx="9144000" cy="12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br>
              <a:rPr lang="en" sz="2550" dirty="0">
                <a:solidFill>
                  <a:schemeClr val="dk1"/>
                </a:solidFill>
              </a:rPr>
            </a:br>
            <a:r>
              <a:rPr lang="en" sz="1600" dirty="0">
                <a:solidFill>
                  <a:schemeClr val="dk1"/>
                </a:solidFill>
              </a:rPr>
              <a:t>Combined Effects of </a:t>
            </a:r>
            <a:r>
              <a:rPr lang="en" sz="1600" b="1" dirty="0">
                <a:solidFill>
                  <a:schemeClr val="dk1"/>
                </a:solidFill>
              </a:rPr>
              <a:t>Fast-Velocity Weakening Friction</a:t>
            </a:r>
            <a:r>
              <a:rPr lang="en" sz="1600" dirty="0">
                <a:solidFill>
                  <a:schemeClr val="dk1"/>
                </a:solidFill>
              </a:rPr>
              <a:t> and</a:t>
            </a:r>
            <a:r>
              <a:rPr lang="en" sz="1600" b="1" dirty="0">
                <a:solidFill>
                  <a:schemeClr val="dk1"/>
                </a:solidFill>
              </a:rPr>
              <a:t> Stress Heterogeneity</a:t>
            </a:r>
            <a:br>
              <a:rPr lang="en" sz="1600" dirty="0">
                <a:solidFill>
                  <a:schemeClr val="dk1"/>
                </a:solidFill>
              </a:rPr>
            </a:br>
            <a:r>
              <a:rPr lang="en" sz="1600" dirty="0">
                <a:solidFill>
                  <a:schemeClr val="dk1"/>
                </a:solidFill>
              </a:rPr>
              <a:t> Control Megathrust Earthquake </a:t>
            </a:r>
            <a:r>
              <a:rPr lang="en" sz="1600" b="1" dirty="0">
                <a:solidFill>
                  <a:schemeClr val="dk1"/>
                </a:solidFill>
              </a:rPr>
              <a:t>Re-Activation</a:t>
            </a:r>
            <a:r>
              <a:rPr lang="en" sz="1600" dirty="0">
                <a:solidFill>
                  <a:schemeClr val="dk1"/>
                </a:solidFill>
              </a:rPr>
              <a:t>, </a:t>
            </a:r>
            <a:r>
              <a:rPr lang="en" sz="1600" b="1" dirty="0">
                <a:solidFill>
                  <a:schemeClr val="dk1"/>
                </a:solidFill>
              </a:rPr>
              <a:t>High-Frequency Radiation</a:t>
            </a:r>
            <a:r>
              <a:rPr lang="en" sz="1600" dirty="0">
                <a:solidFill>
                  <a:schemeClr val="dk1"/>
                </a:solidFill>
              </a:rPr>
              <a:t>, and </a:t>
            </a:r>
            <a:r>
              <a:rPr lang="en" sz="1600" b="1" dirty="0">
                <a:solidFill>
                  <a:schemeClr val="dk1"/>
                </a:solidFill>
              </a:rPr>
              <a:t>Arrest</a:t>
            </a:r>
            <a:r>
              <a:rPr lang="en" sz="1600" dirty="0">
                <a:solidFill>
                  <a:schemeClr val="dk1"/>
                </a:solidFill>
              </a:rPr>
              <a:t> </a:t>
            </a:r>
            <a:br>
              <a:rPr lang="en" sz="1600" dirty="0">
                <a:solidFill>
                  <a:schemeClr val="dk1"/>
                </a:solidFill>
              </a:rPr>
            </a:br>
            <a:r>
              <a:rPr lang="en" sz="1600" dirty="0">
                <a:solidFill>
                  <a:schemeClr val="dk1"/>
                </a:solidFill>
              </a:rPr>
              <a:t>in 3D Dynamic Rupture Simulations of the 2011 Mw 9.0 Tohoku-Oki Earthquake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113" name="Google Shape;113;p27"/>
          <p:cNvSpPr txBox="1">
            <a:spLocks noGrp="1"/>
          </p:cNvSpPr>
          <p:nvPr>
            <p:ph type="subTitle" idx="1"/>
          </p:nvPr>
        </p:nvSpPr>
        <p:spPr>
          <a:xfrm>
            <a:off x="285350" y="2323763"/>
            <a:ext cx="8520600" cy="8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Merriweather" pitchFamily="2" charset="77"/>
              </a:rPr>
              <a:t>NMEM 2024</a:t>
            </a:r>
            <a:endParaRPr sz="1400" dirty="0">
              <a:solidFill>
                <a:schemeClr val="dk1"/>
              </a:solidFill>
              <a:latin typeface="Merriweather" pitchFamily="2" charset="77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Merriweather" pitchFamily="2" charset="77"/>
              </a:rPr>
              <a:t>Jeremy Wing Ching Wong, Alice-Agnes Gabriel, Wenyuan Fan</a:t>
            </a:r>
            <a:endParaRPr sz="1400" dirty="0">
              <a:solidFill>
                <a:schemeClr val="dk1"/>
              </a:solidFill>
              <a:latin typeface="Merriweather" pitchFamily="2" charset="77"/>
            </a:endParaRPr>
          </a:p>
        </p:txBody>
      </p:sp>
      <p:sp>
        <p:nvSpPr>
          <p:cNvPr id="114" name="Google Shape;114;p27"/>
          <p:cNvSpPr txBox="1"/>
          <p:nvPr/>
        </p:nvSpPr>
        <p:spPr>
          <a:xfrm>
            <a:off x="1459800" y="4726705"/>
            <a:ext cx="622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3D dynamic rupture simulation of the 2011 Tohoku-Oki earthquake rupture featuring </a:t>
            </a:r>
            <a:br>
              <a:rPr lang="en" sz="9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9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spontaneous  re-activation, high-frequency radiation, and arrest</a:t>
            </a:r>
            <a:endParaRPr sz="9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15" name="Google Shape;11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1297" y="63675"/>
            <a:ext cx="665751" cy="6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004501" cy="6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39517" y="77312"/>
            <a:ext cx="781435" cy="66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544" y="3103375"/>
            <a:ext cx="1261077" cy="1537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7"/>
          <p:cNvSpPr txBox="1"/>
          <p:nvPr/>
        </p:nvSpPr>
        <p:spPr>
          <a:xfrm>
            <a:off x="1423342" y="3014387"/>
            <a:ext cx="559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8s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20" name="Google Shape;12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60017" y="3117426"/>
            <a:ext cx="1261076" cy="153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7"/>
          <p:cNvSpPr txBox="1"/>
          <p:nvPr/>
        </p:nvSpPr>
        <p:spPr>
          <a:xfrm>
            <a:off x="2727142" y="3014400"/>
            <a:ext cx="559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15s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22" name="Google Shape;122;p27"/>
          <p:cNvSpPr txBox="1"/>
          <p:nvPr/>
        </p:nvSpPr>
        <p:spPr>
          <a:xfrm>
            <a:off x="1112467" y="4287075"/>
            <a:ext cx="1261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Rupture front</a:t>
            </a:r>
            <a:endParaRPr sz="10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3" name="Google Shape;123;p27"/>
          <p:cNvSpPr txBox="1"/>
          <p:nvPr/>
        </p:nvSpPr>
        <p:spPr>
          <a:xfrm>
            <a:off x="1818867" y="3310775"/>
            <a:ext cx="1261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Re-nucleation</a:t>
            </a:r>
            <a:endParaRPr sz="10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4" name="Google Shape;12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41517" y="3119419"/>
            <a:ext cx="1261076" cy="153768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7"/>
          <p:cNvSpPr txBox="1"/>
          <p:nvPr/>
        </p:nvSpPr>
        <p:spPr>
          <a:xfrm>
            <a:off x="4080755" y="3014400"/>
            <a:ext cx="559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25s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26" name="Google Shape;126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65918" y="3119400"/>
            <a:ext cx="1261076" cy="1537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7"/>
          <p:cNvSpPr txBox="1"/>
          <p:nvPr/>
        </p:nvSpPr>
        <p:spPr>
          <a:xfrm>
            <a:off x="5434367" y="3014400"/>
            <a:ext cx="559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35s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28" name="Google Shape;128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47742" y="3103387"/>
            <a:ext cx="1287367" cy="156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10142" y="3103375"/>
            <a:ext cx="1287375" cy="156977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7"/>
          <p:cNvSpPr txBox="1"/>
          <p:nvPr/>
        </p:nvSpPr>
        <p:spPr>
          <a:xfrm>
            <a:off x="6837780" y="3014400"/>
            <a:ext cx="559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50s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31" name="Google Shape;131;p27"/>
          <p:cNvSpPr txBox="1"/>
          <p:nvPr/>
        </p:nvSpPr>
        <p:spPr>
          <a:xfrm>
            <a:off x="8340817" y="3014400"/>
            <a:ext cx="559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60s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132" name="Google Shape;132;p27"/>
          <p:cNvCxnSpPr/>
          <p:nvPr/>
        </p:nvCxnSpPr>
        <p:spPr>
          <a:xfrm rot="10800000">
            <a:off x="1250642" y="4135825"/>
            <a:ext cx="137100" cy="20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33" name="Google Shape;133;p27"/>
          <p:cNvCxnSpPr/>
          <p:nvPr/>
        </p:nvCxnSpPr>
        <p:spPr>
          <a:xfrm rot="10800000" flipH="1">
            <a:off x="2119942" y="4261550"/>
            <a:ext cx="215400" cy="11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34" name="Google Shape;134;p27"/>
          <p:cNvCxnSpPr/>
          <p:nvPr/>
        </p:nvCxnSpPr>
        <p:spPr>
          <a:xfrm>
            <a:off x="2466667" y="3626175"/>
            <a:ext cx="74100" cy="281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35" name="Google Shape;135;p27"/>
          <p:cNvCxnSpPr/>
          <p:nvPr/>
        </p:nvCxnSpPr>
        <p:spPr>
          <a:xfrm rot="10800000" flipH="1">
            <a:off x="5012717" y="3997300"/>
            <a:ext cx="194100" cy="228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36" name="Google Shape;136;p27"/>
          <p:cNvSpPr txBox="1"/>
          <p:nvPr/>
        </p:nvSpPr>
        <p:spPr>
          <a:xfrm>
            <a:off x="4334667" y="4196800"/>
            <a:ext cx="1261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Re-nucleation</a:t>
            </a:r>
            <a:endParaRPr sz="10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7" name="Google Shape;137;p27"/>
          <p:cNvSpPr txBox="1"/>
          <p:nvPr/>
        </p:nvSpPr>
        <p:spPr>
          <a:xfrm>
            <a:off x="6392030" y="4377950"/>
            <a:ext cx="2061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Down-dip slip pulses</a:t>
            </a:r>
            <a:endParaRPr sz="10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138" name="Google Shape;138;p27"/>
          <p:cNvCxnSpPr/>
          <p:nvPr/>
        </p:nvCxnSpPr>
        <p:spPr>
          <a:xfrm rot="10800000">
            <a:off x="6557350" y="4222700"/>
            <a:ext cx="181500" cy="194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39" name="Google Shape;139;p27"/>
          <p:cNvCxnSpPr/>
          <p:nvPr/>
        </p:nvCxnSpPr>
        <p:spPr>
          <a:xfrm rot="10800000" flipH="1">
            <a:off x="7684200" y="4273100"/>
            <a:ext cx="195000" cy="93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40" name="Google Shape;140;p27"/>
          <p:cNvCxnSpPr>
            <a:stCxn id="137" idx="0"/>
          </p:cNvCxnSpPr>
          <p:nvPr/>
        </p:nvCxnSpPr>
        <p:spPr>
          <a:xfrm rot="10800000" flipH="1">
            <a:off x="7422680" y="4023050"/>
            <a:ext cx="251400" cy="354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41" name="Google Shape;141;p27"/>
          <p:cNvSpPr txBox="1"/>
          <p:nvPr/>
        </p:nvSpPr>
        <p:spPr>
          <a:xfrm>
            <a:off x="2606292" y="4377950"/>
            <a:ext cx="1261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Rupture front</a:t>
            </a:r>
            <a:endParaRPr sz="10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142" name="Google Shape;142;p27"/>
          <p:cNvCxnSpPr/>
          <p:nvPr/>
        </p:nvCxnSpPr>
        <p:spPr>
          <a:xfrm rot="10800000" flipH="1">
            <a:off x="3620180" y="4341325"/>
            <a:ext cx="215400" cy="11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2683" y="2130409"/>
            <a:ext cx="2137325" cy="293120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6"/>
          <p:cNvSpPr txBox="1">
            <a:spLocks noGrp="1"/>
          </p:cNvSpPr>
          <p:nvPr>
            <p:ph type="title"/>
          </p:nvPr>
        </p:nvSpPr>
        <p:spPr>
          <a:xfrm>
            <a:off x="0" y="154925"/>
            <a:ext cx="8520600" cy="789900"/>
          </a:xfrm>
          <a:prstGeom prst="rect">
            <a:avLst/>
          </a:prstGeom>
        </p:spPr>
        <p:txBody>
          <a:bodyPr spcFirstLastPara="1" wrap="square" lIns="118850" tIns="91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60"/>
              <a:t>Complex rupture evolution and re-activation </a:t>
            </a:r>
            <a:endParaRPr sz="1960"/>
          </a:p>
        </p:txBody>
      </p:sp>
      <p:sp>
        <p:nvSpPr>
          <p:cNvPr id="286" name="Google Shape;286;p36"/>
          <p:cNvSpPr txBox="1"/>
          <p:nvPr/>
        </p:nvSpPr>
        <p:spPr>
          <a:xfrm>
            <a:off x="161400" y="549800"/>
            <a:ext cx="819780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-"/>
            </a:pPr>
            <a:r>
              <a:rPr lang="en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Only</a:t>
            </a:r>
            <a:r>
              <a:rPr lang="en" b="1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stress heterogeneity</a:t>
            </a:r>
            <a:r>
              <a:rPr lang="en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is introduced into the simulation</a:t>
            </a:r>
            <a:endParaRPr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-"/>
            </a:pPr>
            <a:r>
              <a:rPr lang="en" b="1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Rupture re-activates </a:t>
            </a:r>
            <a:r>
              <a:rPr lang="en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in hypocenter region and generates </a:t>
            </a:r>
            <a:r>
              <a:rPr lang="en" b="1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down-dip slip pulses</a:t>
            </a:r>
            <a:endParaRPr b="1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287" name="Google Shape;287;p36"/>
          <p:cNvCxnSpPr>
            <a:stCxn id="288" idx="3"/>
          </p:cNvCxnSpPr>
          <p:nvPr/>
        </p:nvCxnSpPr>
        <p:spPr>
          <a:xfrm>
            <a:off x="3196125" y="3378725"/>
            <a:ext cx="306300" cy="23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89" name="Google Shape;28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9675" y="2170450"/>
            <a:ext cx="1807397" cy="297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6912" y="2147117"/>
            <a:ext cx="1807400" cy="289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00" y="2056075"/>
            <a:ext cx="2137326" cy="308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6"/>
          <p:cNvSpPr txBox="1"/>
          <p:nvPr/>
        </p:nvSpPr>
        <p:spPr>
          <a:xfrm>
            <a:off x="2115225" y="3055475"/>
            <a:ext cx="1080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Rupture </a:t>
            </a:r>
            <a:br>
              <a:rPr lang="en" sz="10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0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re-activation</a:t>
            </a:r>
            <a:endParaRPr sz="10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2" name="Google Shape;292;p36"/>
          <p:cNvSpPr txBox="1"/>
          <p:nvPr/>
        </p:nvSpPr>
        <p:spPr>
          <a:xfrm>
            <a:off x="-54425" y="1493563"/>
            <a:ext cx="2538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erriweather"/>
              <a:buChar char="●"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median finite-fault model informed multi-scale stress heterogeneity </a:t>
            </a: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3" name="Google Shape;293;p36"/>
          <p:cNvSpPr txBox="1"/>
          <p:nvPr/>
        </p:nvSpPr>
        <p:spPr>
          <a:xfrm>
            <a:off x="2302663" y="1493575"/>
            <a:ext cx="2538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1612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erriweather"/>
              <a:buChar char="●"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complex slip rate evolution with rupture reactivation and down-dip slip pulses </a:t>
            </a: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4" name="Google Shape;294;p36"/>
          <p:cNvSpPr txBox="1"/>
          <p:nvPr/>
        </p:nvSpPr>
        <p:spPr>
          <a:xfrm>
            <a:off x="4736888" y="1517238"/>
            <a:ext cx="2538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1612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erriweather"/>
              <a:buChar char="●"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smooth final slip distribution </a:t>
            </a: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5" name="Google Shape;295;p36"/>
          <p:cNvSpPr txBox="1"/>
          <p:nvPr/>
        </p:nvSpPr>
        <p:spPr>
          <a:xfrm>
            <a:off x="7194413" y="1517238"/>
            <a:ext cx="2538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1612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erriweather"/>
              <a:buChar char="●"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complex peak slip rate distribution</a:t>
            </a: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6" name="Google Shape;296;p36"/>
          <p:cNvSpPr/>
          <p:nvPr/>
        </p:nvSpPr>
        <p:spPr>
          <a:xfrm>
            <a:off x="4736900" y="1493575"/>
            <a:ext cx="4364700" cy="3550200"/>
          </a:xfrm>
          <a:prstGeom prst="rect">
            <a:avLst/>
          </a:prstGeom>
          <a:solidFill>
            <a:srgbClr val="FFFFFF">
              <a:alpha val="56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6"/>
          <p:cNvSpPr txBox="1">
            <a:spLocks noGrp="1"/>
          </p:cNvSpPr>
          <p:nvPr>
            <p:ph type="sldNum" idx="12"/>
          </p:nvPr>
        </p:nvSpPr>
        <p:spPr>
          <a:xfrm>
            <a:off x="8520608" y="46777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2683" y="2130409"/>
            <a:ext cx="2137325" cy="293120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7"/>
          <p:cNvSpPr txBox="1">
            <a:spLocks noGrp="1"/>
          </p:cNvSpPr>
          <p:nvPr>
            <p:ph type="title"/>
          </p:nvPr>
        </p:nvSpPr>
        <p:spPr>
          <a:xfrm>
            <a:off x="0" y="154925"/>
            <a:ext cx="8520600" cy="789900"/>
          </a:xfrm>
          <a:prstGeom prst="rect">
            <a:avLst/>
          </a:prstGeom>
        </p:spPr>
        <p:txBody>
          <a:bodyPr spcFirstLastPara="1" wrap="square" lIns="118850" tIns="91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60"/>
              <a:t>Complex rupture evolution and re-activation </a:t>
            </a:r>
            <a:endParaRPr sz="1960"/>
          </a:p>
        </p:txBody>
      </p:sp>
      <p:sp>
        <p:nvSpPr>
          <p:cNvPr id="304" name="Google Shape;304;p37"/>
          <p:cNvSpPr txBox="1"/>
          <p:nvPr/>
        </p:nvSpPr>
        <p:spPr>
          <a:xfrm>
            <a:off x="161400" y="549800"/>
            <a:ext cx="819780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-"/>
            </a:pPr>
            <a:r>
              <a:rPr lang="en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Only</a:t>
            </a:r>
            <a:r>
              <a:rPr lang="en" b="1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stress heterogeneity</a:t>
            </a:r>
            <a:r>
              <a:rPr lang="en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is introduced into the simulation</a:t>
            </a:r>
            <a:endParaRPr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-"/>
            </a:pPr>
            <a:r>
              <a:rPr lang="en" b="1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Rupture re-activates </a:t>
            </a:r>
            <a:r>
              <a:rPr lang="en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in hypocenter region and generates </a:t>
            </a:r>
            <a:r>
              <a:rPr lang="en" b="1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down-dip slip pulses</a:t>
            </a:r>
            <a:endParaRPr b="1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305" name="Google Shape;305;p37"/>
          <p:cNvCxnSpPr>
            <a:stCxn id="306" idx="3"/>
          </p:cNvCxnSpPr>
          <p:nvPr/>
        </p:nvCxnSpPr>
        <p:spPr>
          <a:xfrm>
            <a:off x="3196125" y="3378725"/>
            <a:ext cx="306300" cy="23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07" name="Google Shape;30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9675" y="2170450"/>
            <a:ext cx="1807397" cy="297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6912" y="2147117"/>
            <a:ext cx="1807400" cy="289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00" y="2056075"/>
            <a:ext cx="2137326" cy="308567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7"/>
          <p:cNvSpPr txBox="1"/>
          <p:nvPr/>
        </p:nvSpPr>
        <p:spPr>
          <a:xfrm>
            <a:off x="2115225" y="3055475"/>
            <a:ext cx="1080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Rupture </a:t>
            </a:r>
            <a:br>
              <a:rPr lang="en" sz="10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0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re-activation</a:t>
            </a:r>
            <a:endParaRPr sz="10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10" name="Google Shape;310;p37"/>
          <p:cNvSpPr txBox="1"/>
          <p:nvPr/>
        </p:nvSpPr>
        <p:spPr>
          <a:xfrm>
            <a:off x="-54425" y="1493563"/>
            <a:ext cx="2538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erriweather"/>
              <a:buChar char="●"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median finite-fault model informed multi-scale stress heterogeneity </a:t>
            </a: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11" name="Google Shape;311;p37"/>
          <p:cNvSpPr txBox="1"/>
          <p:nvPr/>
        </p:nvSpPr>
        <p:spPr>
          <a:xfrm>
            <a:off x="2302663" y="1493575"/>
            <a:ext cx="2538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1612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erriweather"/>
              <a:buChar char="●"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complex slip rate evolution with rupture reactivation and down-dip slip pulses </a:t>
            </a: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12" name="Google Shape;312;p37"/>
          <p:cNvSpPr txBox="1"/>
          <p:nvPr/>
        </p:nvSpPr>
        <p:spPr>
          <a:xfrm>
            <a:off x="4736888" y="1517238"/>
            <a:ext cx="2538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1612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erriweather"/>
              <a:buChar char="●"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smooth final slip distribution </a:t>
            </a: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13" name="Google Shape;313;p37"/>
          <p:cNvSpPr txBox="1"/>
          <p:nvPr/>
        </p:nvSpPr>
        <p:spPr>
          <a:xfrm>
            <a:off x="7194413" y="1517238"/>
            <a:ext cx="2538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1612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erriweather"/>
              <a:buChar char="●"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complex peak slip rate distribution</a:t>
            </a: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14" name="Google Shape;314;p37"/>
          <p:cNvSpPr txBox="1">
            <a:spLocks noGrp="1"/>
          </p:cNvSpPr>
          <p:nvPr>
            <p:ph type="sldNum" idx="12"/>
          </p:nvPr>
        </p:nvSpPr>
        <p:spPr>
          <a:xfrm>
            <a:off x="8520608" y="46777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250" y="1401075"/>
            <a:ext cx="7205673" cy="35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2701" y="1"/>
            <a:ext cx="1697475" cy="247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8"/>
          <p:cNvSpPr txBox="1">
            <a:spLocks noGrp="1"/>
          </p:cNvSpPr>
          <p:nvPr>
            <p:ph type="title"/>
          </p:nvPr>
        </p:nvSpPr>
        <p:spPr>
          <a:xfrm>
            <a:off x="0" y="0"/>
            <a:ext cx="7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74" b="1" dirty="0"/>
              <a:t>Episodic re-activation at the hypocenter due to </a:t>
            </a:r>
            <a:br>
              <a:rPr lang="en" sz="1874" b="1" dirty="0"/>
            </a:br>
            <a:r>
              <a:rPr lang="en" sz="1874" b="1" dirty="0"/>
              <a:t>strong frictional restrengthening</a:t>
            </a:r>
            <a:endParaRPr sz="1874" b="1" dirty="0"/>
          </a:p>
        </p:txBody>
      </p:sp>
      <p:sp>
        <p:nvSpPr>
          <p:cNvPr id="322" name="Google Shape;322;p38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23" name="Google Shape;323;p38"/>
          <p:cNvSpPr/>
          <p:nvPr/>
        </p:nvSpPr>
        <p:spPr>
          <a:xfrm>
            <a:off x="8432009" y="1135014"/>
            <a:ext cx="123300" cy="112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4" name="Google Shape;324;p38"/>
          <p:cNvCxnSpPr/>
          <p:nvPr/>
        </p:nvCxnSpPr>
        <p:spPr>
          <a:xfrm rot="10800000">
            <a:off x="8269994" y="1191052"/>
            <a:ext cx="650400" cy="1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25" name="Google Shape;325;p38"/>
          <p:cNvGrpSpPr/>
          <p:nvPr/>
        </p:nvGrpSpPr>
        <p:grpSpPr>
          <a:xfrm>
            <a:off x="731043" y="3661206"/>
            <a:ext cx="1821635" cy="123000"/>
            <a:chOff x="392501" y="3585006"/>
            <a:chExt cx="1821635" cy="123000"/>
          </a:xfrm>
        </p:grpSpPr>
        <p:sp>
          <p:nvSpPr>
            <p:cNvPr id="326" name="Google Shape;326;p38"/>
            <p:cNvSpPr txBox="1"/>
            <p:nvPr/>
          </p:nvSpPr>
          <p:spPr>
            <a:xfrm>
              <a:off x="1665436" y="3585006"/>
              <a:ext cx="5487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2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Up-dip</a:t>
              </a:r>
              <a:endParaRPr sz="8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27" name="Google Shape;327;p38"/>
            <p:cNvSpPr txBox="1"/>
            <p:nvPr/>
          </p:nvSpPr>
          <p:spPr>
            <a:xfrm>
              <a:off x="392501" y="3585006"/>
              <a:ext cx="5487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2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Down-dip</a:t>
              </a:r>
              <a:endParaRPr sz="8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cxnSp>
        <p:nvCxnSpPr>
          <p:cNvPr id="328" name="Google Shape;328;p38"/>
          <p:cNvCxnSpPr/>
          <p:nvPr/>
        </p:nvCxnSpPr>
        <p:spPr>
          <a:xfrm rot="10800000" flipH="1">
            <a:off x="1449600" y="3557100"/>
            <a:ext cx="159300" cy="140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9" name="Google Shape;329;p38"/>
          <p:cNvCxnSpPr/>
          <p:nvPr/>
        </p:nvCxnSpPr>
        <p:spPr>
          <a:xfrm rot="10800000" flipH="1">
            <a:off x="1449600" y="3283900"/>
            <a:ext cx="159300" cy="140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0" name="Google Shape;330;p38"/>
          <p:cNvCxnSpPr/>
          <p:nvPr/>
        </p:nvCxnSpPr>
        <p:spPr>
          <a:xfrm rot="10800000" flipH="1">
            <a:off x="1449600" y="3010700"/>
            <a:ext cx="159300" cy="140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1" name="Google Shape;331;p38"/>
          <p:cNvCxnSpPr/>
          <p:nvPr/>
        </p:nvCxnSpPr>
        <p:spPr>
          <a:xfrm rot="10800000" flipH="1">
            <a:off x="1449600" y="2604125"/>
            <a:ext cx="159300" cy="140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2" name="Google Shape;332;p38"/>
          <p:cNvCxnSpPr/>
          <p:nvPr/>
        </p:nvCxnSpPr>
        <p:spPr>
          <a:xfrm>
            <a:off x="5494684" y="1401085"/>
            <a:ext cx="1866900" cy="0"/>
          </a:xfrm>
          <a:prstGeom prst="straightConnector1">
            <a:avLst/>
          </a:prstGeom>
          <a:noFill/>
          <a:ln w="9525" cap="flat" cmpd="sng">
            <a:solidFill>
              <a:srgbClr val="404040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33" name="Google Shape;333;p38"/>
          <p:cNvSpPr/>
          <p:nvPr/>
        </p:nvSpPr>
        <p:spPr>
          <a:xfrm rot="257984">
            <a:off x="6967619" y="1120794"/>
            <a:ext cx="1175814" cy="234288"/>
          </a:xfrm>
          <a:custGeom>
            <a:avLst/>
            <a:gdLst/>
            <a:ahLst/>
            <a:cxnLst/>
            <a:rect l="l" t="t" r="r" b="b"/>
            <a:pathLst>
              <a:path w="36278" h="15406" extrusionOk="0">
                <a:moveTo>
                  <a:pt x="0" y="15406"/>
                </a:moveTo>
                <a:cubicBezTo>
                  <a:pt x="3437" y="13211"/>
                  <a:pt x="14578" y="4804"/>
                  <a:pt x="20624" y="2236"/>
                </a:cubicBezTo>
                <a:cubicBezTo>
                  <a:pt x="26670" y="-332"/>
                  <a:pt x="33669" y="373"/>
                  <a:pt x="36278" y="0"/>
                </a:cubicBezTo>
              </a:path>
            </a:pathLst>
          </a:custGeom>
          <a:noFill/>
          <a:ln w="9525" cap="flat" cmpd="sng">
            <a:solidFill>
              <a:srgbClr val="333333"/>
            </a:solidFill>
            <a:prstDash val="dash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334" name="Google Shape;334;p38"/>
          <p:cNvCxnSpPr/>
          <p:nvPr/>
        </p:nvCxnSpPr>
        <p:spPr>
          <a:xfrm flipH="1">
            <a:off x="1220100" y="1746725"/>
            <a:ext cx="152400" cy="151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5" name="Google Shape;335;p38"/>
          <p:cNvSpPr txBox="1"/>
          <p:nvPr/>
        </p:nvSpPr>
        <p:spPr>
          <a:xfrm>
            <a:off x="73800" y="713600"/>
            <a:ext cx="79005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-"/>
            </a:pPr>
            <a:r>
              <a:rPr lang="en" b="1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Strong </a:t>
            </a:r>
            <a:r>
              <a:rPr lang="en" b="1" dirty="0" err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coseismic</a:t>
            </a:r>
            <a:r>
              <a:rPr lang="en" b="1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restrengthening re-activates rupture</a:t>
            </a:r>
            <a:r>
              <a:rPr lang="en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in the hypocenter region</a:t>
            </a:r>
            <a:endParaRPr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36" name="Google Shape;336;p38"/>
          <p:cNvSpPr txBox="1"/>
          <p:nvPr/>
        </p:nvSpPr>
        <p:spPr>
          <a:xfrm>
            <a:off x="1073000" y="1516775"/>
            <a:ext cx="143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down-dip slip pulses</a:t>
            </a:r>
            <a:endParaRPr sz="9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37" name="Google Shape;337;p38"/>
          <p:cNvSpPr txBox="1"/>
          <p:nvPr/>
        </p:nvSpPr>
        <p:spPr>
          <a:xfrm>
            <a:off x="670000" y="2860150"/>
            <a:ext cx="1439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re-activation</a:t>
            </a:r>
            <a:endParaRPr sz="8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9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43" name="Google Shape;343;p39"/>
          <p:cNvSpPr txBox="1"/>
          <p:nvPr/>
        </p:nvSpPr>
        <p:spPr>
          <a:xfrm>
            <a:off x="246875" y="1251807"/>
            <a:ext cx="5311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Along dip profile of</a:t>
            </a:r>
            <a:r>
              <a:rPr lang="en" sz="1200" b="1">
                <a:solidFill>
                  <a:srgbClr val="CD484F"/>
                </a:solidFill>
                <a:latin typeface="Merriweather"/>
                <a:ea typeface="Merriweather"/>
                <a:cs typeface="Merriweather"/>
                <a:sym typeface="Merriweather"/>
              </a:rPr>
              <a:t> slip-rate</a:t>
            </a:r>
            <a:r>
              <a:rPr lang="en" sz="12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 and </a:t>
            </a:r>
            <a:r>
              <a:rPr lang="en" sz="1200" b="1">
                <a:solidFill>
                  <a:srgbClr val="674EA7"/>
                </a:solidFill>
                <a:latin typeface="Merriweather"/>
                <a:ea typeface="Merriweather"/>
                <a:cs typeface="Merriweather"/>
                <a:sym typeface="Merriweather"/>
              </a:rPr>
              <a:t>traction</a:t>
            </a:r>
            <a:endParaRPr sz="1200" b="1">
              <a:solidFill>
                <a:srgbClr val="6F6995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6F6995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44" name="Google Shape;344;p39"/>
          <p:cNvSpPr txBox="1"/>
          <p:nvPr/>
        </p:nvSpPr>
        <p:spPr>
          <a:xfrm>
            <a:off x="4074275" y="1194250"/>
            <a:ext cx="36804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Hypocenter </a:t>
            </a:r>
            <a:r>
              <a:rPr lang="en" sz="1200" b="1">
                <a:solidFill>
                  <a:srgbClr val="CD484F"/>
                </a:solidFill>
                <a:latin typeface="Merriweather"/>
                <a:ea typeface="Merriweather"/>
                <a:cs typeface="Merriweather"/>
                <a:sym typeface="Merriweather"/>
              </a:rPr>
              <a:t>slip-rate</a:t>
            </a:r>
            <a:r>
              <a:rPr lang="en" sz="12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 and </a:t>
            </a:r>
            <a:r>
              <a:rPr lang="en" sz="1200" b="1">
                <a:solidFill>
                  <a:srgbClr val="674EA7"/>
                </a:solidFill>
                <a:latin typeface="Merriweather"/>
                <a:ea typeface="Merriweather"/>
                <a:cs typeface="Merriweather"/>
                <a:sym typeface="Merriweather"/>
              </a:rPr>
              <a:t>traction</a:t>
            </a:r>
            <a:r>
              <a:rPr lang="en" sz="1200" b="1">
                <a:solidFill>
                  <a:srgbClr val="6F6995"/>
                </a:solidFill>
                <a:latin typeface="Merriweather"/>
                <a:ea typeface="Merriweather"/>
                <a:cs typeface="Merriweather"/>
                <a:sym typeface="Merriweather"/>
              </a:rPr>
              <a:t> evolution</a:t>
            </a:r>
            <a:endParaRPr sz="1200" b="1">
              <a:solidFill>
                <a:srgbClr val="6F6995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45" name="Google Shape;345;p39"/>
          <p:cNvPicPr preferRelativeResize="0"/>
          <p:nvPr/>
        </p:nvPicPr>
        <p:blipFill rotWithShape="1">
          <a:blip r:embed="rId3">
            <a:alphaModFix/>
          </a:blip>
          <a:srcRect b="3698"/>
          <a:stretch/>
        </p:blipFill>
        <p:spPr>
          <a:xfrm>
            <a:off x="7860300" y="0"/>
            <a:ext cx="1259875" cy="194519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9"/>
          <p:cNvSpPr/>
          <p:nvPr/>
        </p:nvSpPr>
        <p:spPr>
          <a:xfrm>
            <a:off x="8609410" y="926007"/>
            <a:ext cx="91500" cy="91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7" name="Google Shape;347;p39"/>
          <p:cNvCxnSpPr/>
          <p:nvPr/>
        </p:nvCxnSpPr>
        <p:spPr>
          <a:xfrm rot="10800000">
            <a:off x="8489191" y="971694"/>
            <a:ext cx="482700" cy="15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48" name="Google Shape;348;p39"/>
          <p:cNvGrpSpPr/>
          <p:nvPr/>
        </p:nvGrpSpPr>
        <p:grpSpPr>
          <a:xfrm>
            <a:off x="3743000" y="1509262"/>
            <a:ext cx="5311366" cy="2988041"/>
            <a:chOff x="3876800" y="1506422"/>
            <a:chExt cx="5177275" cy="2861559"/>
          </a:xfrm>
        </p:grpSpPr>
        <p:pic>
          <p:nvPicPr>
            <p:cNvPr id="349" name="Google Shape;349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92036" y="1945210"/>
              <a:ext cx="4942025" cy="2077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0" name="Google Shape;350;p39"/>
            <p:cNvGrpSpPr/>
            <p:nvPr/>
          </p:nvGrpSpPr>
          <p:grpSpPr>
            <a:xfrm>
              <a:off x="3876800" y="1506422"/>
              <a:ext cx="5177275" cy="2861559"/>
              <a:chOff x="3876800" y="1322047"/>
              <a:chExt cx="5177275" cy="2861559"/>
            </a:xfrm>
          </p:grpSpPr>
          <p:sp>
            <p:nvSpPr>
              <p:cNvPr id="351" name="Google Shape;351;p39"/>
              <p:cNvSpPr/>
              <p:nvPr/>
            </p:nvSpPr>
            <p:spPr>
              <a:xfrm>
                <a:off x="4420250" y="1870425"/>
                <a:ext cx="442800" cy="1585200"/>
              </a:xfrm>
              <a:prstGeom prst="rect">
                <a:avLst/>
              </a:prstGeom>
              <a:solidFill>
                <a:srgbClr val="B3B3B3">
                  <a:alpha val="12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9"/>
              <p:cNvSpPr/>
              <p:nvPr/>
            </p:nvSpPr>
            <p:spPr>
              <a:xfrm>
                <a:off x="5872250" y="1870525"/>
                <a:ext cx="811800" cy="1585200"/>
              </a:xfrm>
              <a:prstGeom prst="rect">
                <a:avLst/>
              </a:prstGeom>
              <a:solidFill>
                <a:srgbClr val="B3B3B3">
                  <a:alpha val="12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9"/>
              <p:cNvSpPr/>
              <p:nvPr/>
            </p:nvSpPr>
            <p:spPr>
              <a:xfrm>
                <a:off x="4334750" y="1870425"/>
                <a:ext cx="85500" cy="1585200"/>
              </a:xfrm>
              <a:prstGeom prst="rect">
                <a:avLst/>
              </a:prstGeom>
              <a:solidFill>
                <a:srgbClr val="FF5E67">
                  <a:alpha val="20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9"/>
              <p:cNvSpPr/>
              <p:nvPr/>
            </p:nvSpPr>
            <p:spPr>
              <a:xfrm>
                <a:off x="4859650" y="1870425"/>
                <a:ext cx="56100" cy="1585200"/>
              </a:xfrm>
              <a:prstGeom prst="rect">
                <a:avLst/>
              </a:prstGeom>
              <a:solidFill>
                <a:srgbClr val="FF5E67">
                  <a:alpha val="20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9"/>
              <p:cNvSpPr/>
              <p:nvPr/>
            </p:nvSpPr>
            <p:spPr>
              <a:xfrm>
                <a:off x="6684575" y="1870325"/>
                <a:ext cx="91500" cy="1581000"/>
              </a:xfrm>
              <a:prstGeom prst="rect">
                <a:avLst/>
              </a:prstGeom>
              <a:solidFill>
                <a:srgbClr val="FF5E67">
                  <a:alpha val="20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9"/>
              <p:cNvSpPr txBox="1"/>
              <p:nvPr/>
            </p:nvSpPr>
            <p:spPr>
              <a:xfrm>
                <a:off x="3876800" y="1486565"/>
                <a:ext cx="1001400" cy="3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CD484F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Stress drop</a:t>
                </a:r>
                <a:endParaRPr sz="900">
                  <a:solidFill>
                    <a:srgbClr val="CD484F"/>
                  </a:solidFill>
                  <a:latin typeface="Merriweather"/>
                  <a:ea typeface="Merriweather"/>
                  <a:cs typeface="Merriweather"/>
                  <a:sym typeface="Merriweather"/>
                </a:endParaRPr>
              </a:p>
            </p:txBody>
          </p:sp>
          <p:sp>
            <p:nvSpPr>
              <p:cNvPr id="357" name="Google Shape;357;p39"/>
              <p:cNvSpPr txBox="1"/>
              <p:nvPr/>
            </p:nvSpPr>
            <p:spPr>
              <a:xfrm>
                <a:off x="4218625" y="1322047"/>
                <a:ext cx="1153800" cy="25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0" rIns="91425" bIns="0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50" dirty="0">
                    <a:solidFill>
                      <a:srgbClr val="674EA7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Coseismic restrengthening</a:t>
                </a:r>
                <a:endParaRPr sz="850" dirty="0">
                  <a:solidFill>
                    <a:srgbClr val="674EA7"/>
                  </a:solidFill>
                  <a:latin typeface="Merriweather"/>
                  <a:ea typeface="Merriweather"/>
                  <a:cs typeface="Merriweather"/>
                  <a:sym typeface="Merriweather"/>
                </a:endParaRPr>
              </a:p>
            </p:txBody>
          </p:sp>
          <p:sp>
            <p:nvSpPr>
              <p:cNvPr id="358" name="Google Shape;358;p39"/>
              <p:cNvSpPr txBox="1"/>
              <p:nvPr/>
            </p:nvSpPr>
            <p:spPr>
              <a:xfrm>
                <a:off x="4219275" y="3667825"/>
                <a:ext cx="4834800" cy="5157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dirty="0">
                    <a:solidFill>
                      <a:srgbClr val="434343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Rupture episodes:</a:t>
                </a:r>
                <a:br>
                  <a:rPr lang="en" sz="1000" dirty="0">
                    <a:solidFill>
                      <a:srgbClr val="434343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</a:br>
                <a:r>
                  <a:rPr lang="en" sz="1000" dirty="0">
                    <a:solidFill>
                      <a:srgbClr val="434343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1                  2	     3              4	                    5</a:t>
                </a:r>
                <a:endParaRPr sz="1000" dirty="0">
                  <a:solidFill>
                    <a:srgbClr val="434343"/>
                  </a:solidFill>
                  <a:latin typeface="Merriweather"/>
                  <a:ea typeface="Merriweather"/>
                  <a:cs typeface="Merriweather"/>
                  <a:sym typeface="Merriweather"/>
                </a:endParaRPr>
              </a:p>
            </p:txBody>
          </p:sp>
        </p:grpSp>
        <p:sp>
          <p:nvSpPr>
            <p:cNvPr id="359" name="Google Shape;359;p39"/>
            <p:cNvSpPr/>
            <p:nvPr/>
          </p:nvSpPr>
          <p:spPr>
            <a:xfrm>
              <a:off x="4915550" y="2054800"/>
              <a:ext cx="424200" cy="1581000"/>
            </a:xfrm>
            <a:prstGeom prst="rect">
              <a:avLst/>
            </a:prstGeom>
            <a:solidFill>
              <a:srgbClr val="B3B3B3">
                <a:alpha val="12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9"/>
            <p:cNvSpPr/>
            <p:nvPr/>
          </p:nvSpPr>
          <p:spPr>
            <a:xfrm>
              <a:off x="5339950" y="2054800"/>
              <a:ext cx="71400" cy="1581000"/>
            </a:xfrm>
            <a:prstGeom prst="rect">
              <a:avLst/>
            </a:prstGeom>
            <a:solidFill>
              <a:srgbClr val="FF5E67">
                <a:alpha val="2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9"/>
            <p:cNvSpPr/>
            <p:nvPr/>
          </p:nvSpPr>
          <p:spPr>
            <a:xfrm>
              <a:off x="5411400" y="2054800"/>
              <a:ext cx="401100" cy="1581000"/>
            </a:xfrm>
            <a:prstGeom prst="rect">
              <a:avLst/>
            </a:prstGeom>
            <a:solidFill>
              <a:srgbClr val="B3B3B3">
                <a:alpha val="12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9"/>
            <p:cNvSpPr/>
            <p:nvPr/>
          </p:nvSpPr>
          <p:spPr>
            <a:xfrm>
              <a:off x="5812550" y="2054700"/>
              <a:ext cx="59700" cy="1581000"/>
            </a:xfrm>
            <a:prstGeom prst="rect">
              <a:avLst/>
            </a:prstGeom>
            <a:solidFill>
              <a:srgbClr val="FF5E67">
                <a:alpha val="2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9"/>
            <p:cNvSpPr/>
            <p:nvPr/>
          </p:nvSpPr>
          <p:spPr>
            <a:xfrm>
              <a:off x="6775525" y="2050500"/>
              <a:ext cx="217800" cy="1585200"/>
            </a:xfrm>
            <a:prstGeom prst="rect">
              <a:avLst/>
            </a:prstGeom>
            <a:solidFill>
              <a:srgbClr val="B3B3B3">
                <a:alpha val="12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9"/>
            <p:cNvSpPr/>
            <p:nvPr/>
          </p:nvSpPr>
          <p:spPr>
            <a:xfrm>
              <a:off x="6989625" y="2050500"/>
              <a:ext cx="114000" cy="1585200"/>
            </a:xfrm>
            <a:prstGeom prst="rect">
              <a:avLst/>
            </a:prstGeom>
            <a:solidFill>
              <a:srgbClr val="FF5E67">
                <a:alpha val="2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9"/>
            <p:cNvSpPr/>
            <p:nvPr/>
          </p:nvSpPr>
          <p:spPr>
            <a:xfrm>
              <a:off x="7103625" y="2050500"/>
              <a:ext cx="632700" cy="1585200"/>
            </a:xfrm>
            <a:prstGeom prst="rect">
              <a:avLst/>
            </a:prstGeom>
            <a:solidFill>
              <a:srgbClr val="B3B3B3">
                <a:alpha val="12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66" name="Google Shape;366;p39"/>
            <p:cNvCxnSpPr>
              <a:endCxn id="353" idx="0"/>
            </p:cNvCxnSpPr>
            <p:nvPr/>
          </p:nvCxnSpPr>
          <p:spPr>
            <a:xfrm>
              <a:off x="4377500" y="1902700"/>
              <a:ext cx="0" cy="1521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367" name="Google Shape;367;p39"/>
            <p:cNvCxnSpPr/>
            <p:nvPr/>
          </p:nvCxnSpPr>
          <p:spPr>
            <a:xfrm>
              <a:off x="4795525" y="1834225"/>
              <a:ext cx="0" cy="152100"/>
            </a:xfrm>
            <a:prstGeom prst="straightConnector1">
              <a:avLst/>
            </a:prstGeom>
            <a:noFill/>
            <a:ln w="9525" cap="flat" cmpd="sng">
              <a:solidFill>
                <a:srgbClr val="674EA7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  <p:sp>
        <p:nvSpPr>
          <p:cNvPr id="368" name="Google Shape;368;p39"/>
          <p:cNvSpPr txBox="1"/>
          <p:nvPr/>
        </p:nvSpPr>
        <p:spPr>
          <a:xfrm>
            <a:off x="73800" y="713600"/>
            <a:ext cx="790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-"/>
            </a:pPr>
            <a:r>
              <a:rPr lang="en" b="1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Strong </a:t>
            </a:r>
            <a:r>
              <a:rPr lang="en" b="1" dirty="0" err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coseismic</a:t>
            </a:r>
            <a:r>
              <a:rPr lang="en" b="1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restrengthening re-activates rupture</a:t>
            </a:r>
            <a:r>
              <a:rPr lang="en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in the hypocenter region</a:t>
            </a:r>
            <a:endParaRPr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69" name="Google Shape;369;p39"/>
          <p:cNvPicPr preferRelativeResize="0"/>
          <p:nvPr/>
        </p:nvPicPr>
        <p:blipFill rotWithShape="1">
          <a:blip r:embed="rId5">
            <a:alphaModFix/>
          </a:blip>
          <a:srcRect r="33687"/>
          <a:stretch/>
        </p:blipFill>
        <p:spPr>
          <a:xfrm>
            <a:off x="-579" y="1745550"/>
            <a:ext cx="3827748" cy="280430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9"/>
          <p:cNvSpPr txBox="1"/>
          <p:nvPr/>
        </p:nvSpPr>
        <p:spPr>
          <a:xfrm>
            <a:off x="1247584" y="3557065"/>
            <a:ext cx="5487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rPr>
              <a:t>Up-dip</a:t>
            </a:r>
            <a:endParaRPr sz="600">
              <a:solidFill>
                <a:schemeClr val="lt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71" name="Google Shape;371;p39"/>
          <p:cNvSpPr txBox="1"/>
          <p:nvPr/>
        </p:nvSpPr>
        <p:spPr>
          <a:xfrm>
            <a:off x="363122" y="3557065"/>
            <a:ext cx="5487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rPr>
              <a:t>Down-dip</a:t>
            </a:r>
            <a:endParaRPr sz="600">
              <a:solidFill>
                <a:schemeClr val="lt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372" name="Google Shape;372;p39"/>
          <p:cNvCxnSpPr/>
          <p:nvPr/>
        </p:nvCxnSpPr>
        <p:spPr>
          <a:xfrm rot="10800000">
            <a:off x="988088" y="1828778"/>
            <a:ext cx="0" cy="18435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73" name="Google Shape;373;p39"/>
          <p:cNvCxnSpPr/>
          <p:nvPr/>
        </p:nvCxnSpPr>
        <p:spPr>
          <a:xfrm rot="10800000">
            <a:off x="2902477" y="1820255"/>
            <a:ext cx="0" cy="18459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74" name="Google Shape;374;p39"/>
          <p:cNvCxnSpPr/>
          <p:nvPr/>
        </p:nvCxnSpPr>
        <p:spPr>
          <a:xfrm>
            <a:off x="988088" y="1660539"/>
            <a:ext cx="0" cy="1458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5" name="Google Shape;375;p39"/>
          <p:cNvCxnSpPr/>
          <p:nvPr/>
        </p:nvCxnSpPr>
        <p:spPr>
          <a:xfrm>
            <a:off x="2902477" y="1660541"/>
            <a:ext cx="0" cy="1458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6" name="Google Shape;376;p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7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74" b="1" dirty="0"/>
              <a:t>Episodic re-activation at the hypocenter due to </a:t>
            </a:r>
            <a:br>
              <a:rPr lang="en" sz="1874" b="1" dirty="0"/>
            </a:br>
            <a:r>
              <a:rPr lang="en" sz="1874" b="1" dirty="0"/>
              <a:t>strong frictional restrengthening</a:t>
            </a:r>
            <a:endParaRPr sz="1874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0"/>
          <p:cNvSpPr txBox="1">
            <a:spLocks noGrp="1"/>
          </p:cNvSpPr>
          <p:nvPr>
            <p:ph type="title"/>
          </p:nvPr>
        </p:nvSpPr>
        <p:spPr>
          <a:xfrm>
            <a:off x="32658" y="3265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Synthetic waveforms on rupture reactivation</a:t>
            </a:r>
            <a:endParaRPr sz="2000" b="1"/>
          </a:p>
        </p:txBody>
      </p:sp>
      <p:sp>
        <p:nvSpPr>
          <p:cNvPr id="382" name="Google Shape;382;p40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83" name="Google Shape;383;p40"/>
          <p:cNvPicPr preferRelativeResize="0"/>
          <p:nvPr/>
        </p:nvPicPr>
        <p:blipFill rotWithShape="1">
          <a:blip r:embed="rId3">
            <a:alphaModFix/>
          </a:blip>
          <a:srcRect b="21327"/>
          <a:stretch/>
        </p:blipFill>
        <p:spPr>
          <a:xfrm>
            <a:off x="53094" y="1012850"/>
            <a:ext cx="3121459" cy="334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0"/>
          <p:cNvPicPr preferRelativeResize="0"/>
          <p:nvPr/>
        </p:nvPicPr>
        <p:blipFill rotWithShape="1">
          <a:blip r:embed="rId3">
            <a:alphaModFix/>
          </a:blip>
          <a:srcRect t="85738"/>
          <a:stretch/>
        </p:blipFill>
        <p:spPr>
          <a:xfrm>
            <a:off x="76200" y="4441742"/>
            <a:ext cx="3031324" cy="589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0"/>
          <p:cNvPicPr preferRelativeResize="0"/>
          <p:nvPr/>
        </p:nvPicPr>
        <p:blipFill rotWithShape="1">
          <a:blip r:embed="rId4">
            <a:alphaModFix/>
          </a:blip>
          <a:srcRect t="4652"/>
          <a:stretch/>
        </p:blipFill>
        <p:spPr>
          <a:xfrm>
            <a:off x="6004315" y="1012858"/>
            <a:ext cx="3126800" cy="40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0"/>
          <p:cNvSpPr txBox="1"/>
          <p:nvPr/>
        </p:nvSpPr>
        <p:spPr>
          <a:xfrm>
            <a:off x="5933132" y="572700"/>
            <a:ext cx="3186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E-W component surface velocity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387" name="Google Shape;387;p40"/>
          <p:cNvGrpSpPr/>
          <p:nvPr/>
        </p:nvGrpSpPr>
        <p:grpSpPr>
          <a:xfrm>
            <a:off x="3205983" y="863700"/>
            <a:ext cx="2836675" cy="4143400"/>
            <a:chOff x="444358" y="2129650"/>
            <a:chExt cx="2836675" cy="4143400"/>
          </a:xfrm>
        </p:grpSpPr>
        <p:pic>
          <p:nvPicPr>
            <p:cNvPr id="388" name="Google Shape;388;p40"/>
            <p:cNvPicPr preferRelativeResize="0"/>
            <p:nvPr/>
          </p:nvPicPr>
          <p:blipFill rotWithShape="1">
            <a:blip r:embed="rId5">
              <a:alphaModFix/>
            </a:blip>
            <a:srcRect r="7587"/>
            <a:stretch/>
          </p:blipFill>
          <p:spPr>
            <a:xfrm>
              <a:off x="444358" y="2129650"/>
              <a:ext cx="2836675" cy="4143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9" name="Google Shape;389;p40"/>
            <p:cNvCxnSpPr/>
            <p:nvPr/>
          </p:nvCxnSpPr>
          <p:spPr>
            <a:xfrm flipH="1">
              <a:off x="2285033" y="4365175"/>
              <a:ext cx="199500" cy="53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390" name="Google Shape;390;p40"/>
            <p:cNvCxnSpPr/>
            <p:nvPr/>
          </p:nvCxnSpPr>
          <p:spPr>
            <a:xfrm rot="10800000">
              <a:off x="2293408" y="3984100"/>
              <a:ext cx="237600" cy="57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391" name="Google Shape;391;p40"/>
            <p:cNvCxnSpPr/>
            <p:nvPr/>
          </p:nvCxnSpPr>
          <p:spPr>
            <a:xfrm rot="10800000">
              <a:off x="2265833" y="4207125"/>
              <a:ext cx="2379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  <p:sp>
        <p:nvSpPr>
          <p:cNvPr id="392" name="Google Shape;392;p40"/>
          <p:cNvSpPr txBox="1"/>
          <p:nvPr/>
        </p:nvSpPr>
        <p:spPr>
          <a:xfrm>
            <a:off x="3965016" y="572688"/>
            <a:ext cx="1090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Slip rate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393" name="Google Shape;393;p40"/>
          <p:cNvCxnSpPr/>
          <p:nvPr/>
        </p:nvCxnSpPr>
        <p:spPr>
          <a:xfrm flipH="1">
            <a:off x="7803830" y="3188775"/>
            <a:ext cx="199500" cy="53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94" name="Google Shape;394;p40"/>
          <p:cNvCxnSpPr/>
          <p:nvPr/>
        </p:nvCxnSpPr>
        <p:spPr>
          <a:xfrm rot="10800000">
            <a:off x="7812205" y="2807700"/>
            <a:ext cx="237600" cy="57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95" name="Google Shape;395;p40"/>
          <p:cNvCxnSpPr/>
          <p:nvPr/>
        </p:nvCxnSpPr>
        <p:spPr>
          <a:xfrm rot="10800000">
            <a:off x="7784630" y="3030725"/>
            <a:ext cx="2379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96" name="Google Shape;396;p40"/>
          <p:cNvSpPr txBox="1"/>
          <p:nvPr/>
        </p:nvSpPr>
        <p:spPr>
          <a:xfrm>
            <a:off x="651173" y="600325"/>
            <a:ext cx="2376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Final slip distribution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1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403" name="Google Shape;403;p41"/>
          <p:cNvPicPr preferRelativeResize="0"/>
          <p:nvPr/>
        </p:nvPicPr>
        <p:blipFill rotWithShape="1">
          <a:blip r:embed="rId3">
            <a:alphaModFix/>
          </a:blip>
          <a:srcRect b="21327"/>
          <a:stretch/>
        </p:blipFill>
        <p:spPr>
          <a:xfrm>
            <a:off x="53094" y="1012850"/>
            <a:ext cx="3121459" cy="334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1"/>
          <p:cNvPicPr preferRelativeResize="0"/>
          <p:nvPr/>
        </p:nvPicPr>
        <p:blipFill rotWithShape="1">
          <a:blip r:embed="rId3">
            <a:alphaModFix/>
          </a:blip>
          <a:srcRect t="85738"/>
          <a:stretch/>
        </p:blipFill>
        <p:spPr>
          <a:xfrm>
            <a:off x="76200" y="4441742"/>
            <a:ext cx="3031324" cy="589567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1"/>
          <p:cNvSpPr txBox="1"/>
          <p:nvPr/>
        </p:nvSpPr>
        <p:spPr>
          <a:xfrm>
            <a:off x="651173" y="600325"/>
            <a:ext cx="2376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Final slip distribution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406" name="Google Shape;406;p41"/>
          <p:cNvGrpSpPr/>
          <p:nvPr/>
        </p:nvGrpSpPr>
        <p:grpSpPr>
          <a:xfrm>
            <a:off x="4480309" y="510896"/>
            <a:ext cx="3031284" cy="4632765"/>
            <a:chOff x="4450688" y="1791900"/>
            <a:chExt cx="2733349" cy="4177426"/>
          </a:xfrm>
        </p:grpSpPr>
        <p:grpSp>
          <p:nvGrpSpPr>
            <p:cNvPr id="407" name="Google Shape;407;p41"/>
            <p:cNvGrpSpPr/>
            <p:nvPr/>
          </p:nvGrpSpPr>
          <p:grpSpPr>
            <a:xfrm>
              <a:off x="4450688" y="2050775"/>
              <a:ext cx="2733349" cy="3918551"/>
              <a:chOff x="2492113" y="632524"/>
              <a:chExt cx="2742399" cy="3931525"/>
            </a:xfrm>
          </p:grpSpPr>
          <p:pic>
            <p:nvPicPr>
              <p:cNvPr id="408" name="Google Shape;408;p41"/>
              <p:cNvPicPr preferRelativeResize="0"/>
              <p:nvPr/>
            </p:nvPicPr>
            <p:blipFill rotWithShape="1">
              <a:blip r:embed="rId4">
                <a:alphaModFix/>
              </a:blip>
              <a:srcRect t="5544" r="43854"/>
              <a:stretch/>
            </p:blipFill>
            <p:spPr>
              <a:xfrm>
                <a:off x="2492113" y="632524"/>
                <a:ext cx="2742399" cy="3931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9" name="Google Shape;409;p41"/>
              <p:cNvSpPr/>
              <p:nvPr/>
            </p:nvSpPr>
            <p:spPr>
              <a:xfrm>
                <a:off x="3517485" y="989340"/>
                <a:ext cx="548685" cy="2103747"/>
              </a:xfrm>
              <a:custGeom>
                <a:avLst/>
                <a:gdLst/>
                <a:ahLst/>
                <a:cxnLst/>
                <a:rect l="l" t="t" r="r" b="b"/>
                <a:pathLst>
                  <a:path w="17121" h="77018" extrusionOk="0">
                    <a:moveTo>
                      <a:pt x="11878" y="328"/>
                    </a:moveTo>
                    <a:lnTo>
                      <a:pt x="0" y="38016"/>
                    </a:lnTo>
                    <a:lnTo>
                      <a:pt x="10274" y="77018"/>
                    </a:lnTo>
                    <a:lnTo>
                      <a:pt x="16333" y="77018"/>
                    </a:lnTo>
                    <a:lnTo>
                      <a:pt x="5795" y="38016"/>
                    </a:lnTo>
                    <a:lnTo>
                      <a:pt x="17121" y="0"/>
                    </a:lnTo>
                    <a:close/>
                  </a:path>
                </a:pathLst>
              </a:custGeom>
              <a:solidFill>
                <a:srgbClr val="00BBFF">
                  <a:alpha val="23420"/>
                </a:srgb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0" name="Google Shape;410;p41"/>
            <p:cNvGrpSpPr/>
            <p:nvPr/>
          </p:nvGrpSpPr>
          <p:grpSpPr>
            <a:xfrm>
              <a:off x="5191626" y="1791900"/>
              <a:ext cx="1264149" cy="2711328"/>
              <a:chOff x="5191626" y="1791900"/>
              <a:chExt cx="1264149" cy="2711328"/>
            </a:xfrm>
          </p:grpSpPr>
          <p:pic>
            <p:nvPicPr>
              <p:cNvPr id="411" name="Google Shape;411;p41"/>
              <p:cNvPicPr preferRelativeResize="0"/>
              <p:nvPr/>
            </p:nvPicPr>
            <p:blipFill rotWithShape="1">
              <a:blip r:embed="rId4">
                <a:alphaModFix/>
              </a:blip>
              <a:srcRect l="40131" t="-1027" r="36045" b="93414"/>
              <a:stretch/>
            </p:blipFill>
            <p:spPr>
              <a:xfrm>
                <a:off x="5295975" y="1791900"/>
                <a:ext cx="1159801" cy="3158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2" name="Google Shape;412;p41"/>
              <p:cNvSpPr/>
              <p:nvPr/>
            </p:nvSpPr>
            <p:spPr>
              <a:xfrm>
                <a:off x="5801576" y="2406413"/>
                <a:ext cx="546888" cy="2096815"/>
              </a:xfrm>
              <a:custGeom>
                <a:avLst/>
                <a:gdLst/>
                <a:ahLst/>
                <a:cxnLst/>
                <a:rect l="l" t="t" r="r" b="b"/>
                <a:pathLst>
                  <a:path w="17121" h="77018" extrusionOk="0">
                    <a:moveTo>
                      <a:pt x="11878" y="328"/>
                    </a:moveTo>
                    <a:lnTo>
                      <a:pt x="0" y="38016"/>
                    </a:lnTo>
                    <a:lnTo>
                      <a:pt x="10274" y="77018"/>
                    </a:lnTo>
                    <a:lnTo>
                      <a:pt x="16333" y="77018"/>
                    </a:lnTo>
                    <a:lnTo>
                      <a:pt x="5795" y="38016"/>
                    </a:lnTo>
                    <a:lnTo>
                      <a:pt x="17121" y="0"/>
                    </a:lnTo>
                    <a:close/>
                  </a:path>
                </a:pathLst>
              </a:custGeom>
              <a:solidFill>
                <a:srgbClr val="FFD500">
                  <a:alpha val="20250"/>
                </a:srgb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Google Shape;413;p41"/>
              <p:cNvSpPr/>
              <p:nvPr/>
            </p:nvSpPr>
            <p:spPr>
              <a:xfrm>
                <a:off x="5191626" y="2406413"/>
                <a:ext cx="546888" cy="2096815"/>
              </a:xfrm>
              <a:custGeom>
                <a:avLst/>
                <a:gdLst/>
                <a:ahLst/>
                <a:cxnLst/>
                <a:rect l="l" t="t" r="r" b="b"/>
                <a:pathLst>
                  <a:path w="17121" h="77018" extrusionOk="0">
                    <a:moveTo>
                      <a:pt x="11878" y="328"/>
                    </a:moveTo>
                    <a:lnTo>
                      <a:pt x="0" y="38016"/>
                    </a:lnTo>
                    <a:lnTo>
                      <a:pt x="10274" y="77018"/>
                    </a:lnTo>
                    <a:lnTo>
                      <a:pt x="16333" y="77018"/>
                    </a:lnTo>
                    <a:lnTo>
                      <a:pt x="5795" y="38016"/>
                    </a:lnTo>
                    <a:lnTo>
                      <a:pt x="17121" y="0"/>
                    </a:lnTo>
                    <a:close/>
                  </a:path>
                </a:pathLst>
              </a:custGeom>
              <a:solidFill>
                <a:srgbClr val="FF5E67">
                  <a:alpha val="20250"/>
                </a:srgb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" name="Google Shape;381;p40">
            <a:extLst>
              <a:ext uri="{FF2B5EF4-FFF2-40B4-BE49-F238E27FC236}">
                <a16:creationId xmlns:a16="http://schemas.microsoft.com/office/drawing/2014/main" id="{980DDE01-DF8A-7856-9497-AECF00D879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658" y="3265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Synthetic waveforms on rupture reactivation</a:t>
            </a:r>
            <a:endParaRPr sz="2000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2"/>
          <p:cNvSpPr txBox="1">
            <a:spLocks noGrp="1"/>
          </p:cNvSpPr>
          <p:nvPr>
            <p:ph type="title"/>
          </p:nvPr>
        </p:nvSpPr>
        <p:spPr>
          <a:xfrm>
            <a:off x="621150" y="857051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260" dirty="0">
                <a:solidFill>
                  <a:schemeClr val="tx1"/>
                </a:solidFill>
              </a:rPr>
              <a:t>Does </a:t>
            </a:r>
            <a:r>
              <a:rPr lang="en" sz="2260" b="1" dirty="0">
                <a:solidFill>
                  <a:schemeClr val="tx1"/>
                </a:solidFill>
              </a:rPr>
              <a:t>stress-heterogeneity</a:t>
            </a:r>
            <a:r>
              <a:rPr lang="en" sz="2260" dirty="0">
                <a:solidFill>
                  <a:schemeClr val="tx1"/>
                </a:solidFill>
              </a:rPr>
              <a:t> play a role in </a:t>
            </a:r>
            <a:br>
              <a:rPr lang="en" sz="2260" dirty="0">
                <a:solidFill>
                  <a:schemeClr val="tx1"/>
                </a:solidFill>
              </a:rPr>
            </a:br>
            <a:r>
              <a:rPr lang="en" sz="2260" b="1" dirty="0">
                <a:solidFill>
                  <a:schemeClr val="tx1"/>
                </a:solidFill>
              </a:rPr>
              <a:t>rupture reactivation </a:t>
            </a:r>
            <a:r>
              <a:rPr lang="en" sz="2260" dirty="0">
                <a:solidFill>
                  <a:schemeClr val="tx1"/>
                </a:solidFill>
              </a:rPr>
              <a:t>and</a:t>
            </a:r>
            <a:r>
              <a:rPr lang="en" sz="2260" b="1" dirty="0">
                <a:solidFill>
                  <a:schemeClr val="tx1"/>
                </a:solidFill>
              </a:rPr>
              <a:t> down-dip slip pulses</a:t>
            </a:r>
            <a:r>
              <a:rPr lang="en" sz="2260" dirty="0">
                <a:solidFill>
                  <a:schemeClr val="tx1"/>
                </a:solidFill>
              </a:rPr>
              <a:t>? </a:t>
            </a:r>
            <a:endParaRPr sz="226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260" dirty="0">
              <a:solidFill>
                <a:schemeClr val="tx1"/>
              </a:solidFill>
            </a:endParaRPr>
          </a:p>
        </p:txBody>
      </p:sp>
      <p:sp>
        <p:nvSpPr>
          <p:cNvPr id="419" name="Google Shape;419;p42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420" name="Google Shape;420;p42"/>
          <p:cNvGrpSpPr/>
          <p:nvPr/>
        </p:nvGrpSpPr>
        <p:grpSpPr>
          <a:xfrm>
            <a:off x="5024487" y="1895107"/>
            <a:ext cx="2040400" cy="2907993"/>
            <a:chOff x="533325" y="1979557"/>
            <a:chExt cx="2040400" cy="2907993"/>
          </a:xfrm>
        </p:grpSpPr>
        <p:pic>
          <p:nvPicPr>
            <p:cNvPr id="421" name="Google Shape;421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3325" y="1979557"/>
              <a:ext cx="1828700" cy="29079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42"/>
            <p:cNvSpPr txBox="1"/>
            <p:nvPr/>
          </p:nvSpPr>
          <p:spPr>
            <a:xfrm>
              <a:off x="1517025" y="4558175"/>
              <a:ext cx="975600" cy="123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2"/>
                  </a:solidFill>
                </a:rPr>
                <a:t>    -30         30</a:t>
              </a:r>
              <a:endParaRPr sz="800">
                <a:solidFill>
                  <a:schemeClr val="dk2"/>
                </a:solidFill>
              </a:endParaRPr>
            </a:p>
          </p:txBody>
        </p:sp>
        <p:sp>
          <p:nvSpPr>
            <p:cNvPr id="423" name="Google Shape;423;p42"/>
            <p:cNvSpPr txBox="1"/>
            <p:nvPr/>
          </p:nvSpPr>
          <p:spPr>
            <a:xfrm>
              <a:off x="1274125" y="4241312"/>
              <a:ext cx="1299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dk2"/>
                  </a:solidFill>
                  <a:highlight>
                    <a:schemeClr val="lt1"/>
                  </a:highlight>
                </a:rPr>
                <a:t>Along-dip </a:t>
              </a:r>
              <a:br>
                <a:rPr lang="en" sz="800" b="1">
                  <a:solidFill>
                    <a:schemeClr val="dk2"/>
                  </a:solidFill>
                  <a:highlight>
                    <a:schemeClr val="lt1"/>
                  </a:highlight>
                </a:rPr>
              </a:br>
              <a:r>
                <a:rPr lang="en" sz="800" b="1">
                  <a:solidFill>
                    <a:schemeClr val="dk2"/>
                  </a:solidFill>
                  <a:highlight>
                    <a:schemeClr val="lt1"/>
                  </a:highlight>
                </a:rPr>
                <a:t>traction [MPa]</a:t>
              </a:r>
              <a:br>
                <a:rPr lang="en" sz="800" b="1">
                  <a:solidFill>
                    <a:schemeClr val="dk2"/>
                  </a:solidFill>
                  <a:highlight>
                    <a:schemeClr val="lt1"/>
                  </a:highlight>
                </a:rPr>
              </a:br>
              <a:endParaRPr sz="800" b="1">
                <a:solidFill>
                  <a:schemeClr val="dk2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424" name="Google Shape;424;p42"/>
          <p:cNvGrpSpPr/>
          <p:nvPr/>
        </p:nvGrpSpPr>
        <p:grpSpPr>
          <a:xfrm>
            <a:off x="833325" y="2026675"/>
            <a:ext cx="1828700" cy="2776425"/>
            <a:chOff x="3299750" y="2192675"/>
            <a:chExt cx="1828700" cy="2776425"/>
          </a:xfrm>
        </p:grpSpPr>
        <p:pic>
          <p:nvPicPr>
            <p:cNvPr id="425" name="Google Shape;425;p42"/>
            <p:cNvPicPr preferRelativeResize="0"/>
            <p:nvPr/>
          </p:nvPicPr>
          <p:blipFill rotWithShape="1">
            <a:blip r:embed="rId4">
              <a:alphaModFix/>
            </a:blip>
            <a:srcRect t="4525"/>
            <a:stretch/>
          </p:blipFill>
          <p:spPr>
            <a:xfrm>
              <a:off x="3299750" y="2192675"/>
              <a:ext cx="1828700" cy="2776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6" name="Google Shape;426;p42"/>
            <p:cNvGrpSpPr/>
            <p:nvPr/>
          </p:nvGrpSpPr>
          <p:grpSpPr>
            <a:xfrm>
              <a:off x="4263375" y="4503600"/>
              <a:ext cx="816600" cy="396975"/>
              <a:chOff x="4263375" y="4503600"/>
              <a:chExt cx="816600" cy="396975"/>
            </a:xfrm>
          </p:grpSpPr>
          <p:sp>
            <p:nvSpPr>
              <p:cNvPr id="427" name="Google Shape;427;p42"/>
              <p:cNvSpPr/>
              <p:nvPr/>
            </p:nvSpPr>
            <p:spPr>
              <a:xfrm>
                <a:off x="4263375" y="4654275"/>
                <a:ext cx="816600" cy="246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42"/>
              <p:cNvSpPr/>
              <p:nvPr/>
            </p:nvSpPr>
            <p:spPr>
              <a:xfrm>
                <a:off x="4527300" y="4503600"/>
                <a:ext cx="494700" cy="246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9" name="Google Shape;429;p42"/>
          <p:cNvSpPr txBox="1"/>
          <p:nvPr/>
        </p:nvSpPr>
        <p:spPr>
          <a:xfrm>
            <a:off x="1993851" y="4542050"/>
            <a:ext cx="2495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Median slip model based on 32 existent inversions, Wong et al., submitted </a:t>
            </a:r>
            <a:endParaRPr sz="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30" name="Google Shape;430;p42"/>
          <p:cNvSpPr txBox="1"/>
          <p:nvPr/>
        </p:nvSpPr>
        <p:spPr>
          <a:xfrm>
            <a:off x="6724525" y="3771700"/>
            <a:ext cx="32181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Regional stress model</a:t>
            </a:r>
            <a:endParaRPr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(depth dependent, </a:t>
            </a:r>
            <a:br>
              <a:rPr lang="en" sz="10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0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constrained from World Stress Map, </a:t>
            </a:r>
            <a:br>
              <a:rPr lang="en" sz="10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000" dirty="0" err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Heidbach</a:t>
            </a:r>
            <a:r>
              <a:rPr lang="en" sz="10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et al., 2016) </a:t>
            </a:r>
            <a:br>
              <a:rPr lang="en" sz="10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sz="100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31" name="Google Shape;431;p42"/>
          <p:cNvSpPr txBox="1"/>
          <p:nvPr/>
        </p:nvSpPr>
        <p:spPr>
          <a:xfrm>
            <a:off x="1993850" y="3979588"/>
            <a:ext cx="5337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Finite-fault model </a:t>
            </a:r>
            <a:b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informed stress heterogeneity</a:t>
            </a:r>
            <a:endParaRPr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Regional-stress model - no stress heterogeneity</a:t>
            </a:r>
            <a:endParaRPr sz="2000" b="1"/>
          </a:p>
        </p:txBody>
      </p:sp>
      <p:sp>
        <p:nvSpPr>
          <p:cNvPr id="437" name="Google Shape;437;p43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438" name="Google Shape;438;p43"/>
          <p:cNvPicPr preferRelativeResize="0"/>
          <p:nvPr/>
        </p:nvPicPr>
        <p:blipFill rotWithShape="1">
          <a:blip r:embed="rId3">
            <a:alphaModFix/>
          </a:blip>
          <a:srcRect t="10412" b="7660"/>
          <a:stretch/>
        </p:blipFill>
        <p:spPr>
          <a:xfrm>
            <a:off x="74275" y="998075"/>
            <a:ext cx="2839001" cy="391163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3"/>
          <p:cNvSpPr txBox="1"/>
          <p:nvPr/>
        </p:nvSpPr>
        <p:spPr>
          <a:xfrm>
            <a:off x="74275" y="447200"/>
            <a:ext cx="876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erriweather"/>
              <a:buChar char="-"/>
            </a:pPr>
            <a:r>
              <a:rPr lang="en" sz="1200" b="1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Strong </a:t>
            </a:r>
            <a:r>
              <a:rPr lang="en" sz="1200" b="1" dirty="0" err="1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coseismic</a:t>
            </a:r>
            <a:r>
              <a:rPr lang="en" sz="1200" b="1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restrengthening reactivates rupture </a:t>
            </a:r>
            <a:r>
              <a:rPr lang="en" sz="12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in the hypocenter region</a:t>
            </a:r>
            <a:r>
              <a:rPr lang="en" sz="1200" b="1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" sz="12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and</a:t>
            </a:r>
            <a:r>
              <a:rPr lang="en" sz="1200" b="1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down-dip slip pulses</a:t>
            </a:r>
            <a:endParaRPr sz="1200" b="1" dirty="0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440" name="Google Shape;440;p43"/>
          <p:cNvGrpSpPr/>
          <p:nvPr/>
        </p:nvGrpSpPr>
        <p:grpSpPr>
          <a:xfrm>
            <a:off x="3134986" y="738899"/>
            <a:ext cx="6392278" cy="4411455"/>
            <a:chOff x="3135125" y="429221"/>
            <a:chExt cx="6843249" cy="4722679"/>
          </a:xfrm>
        </p:grpSpPr>
        <p:sp>
          <p:nvSpPr>
            <p:cNvPr id="441" name="Google Shape;441;p43"/>
            <p:cNvSpPr txBox="1"/>
            <p:nvPr/>
          </p:nvSpPr>
          <p:spPr>
            <a:xfrm>
              <a:off x="3286175" y="2511750"/>
              <a:ext cx="30588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</a:rPr>
                <a:t>t = 11s</a:t>
              </a:r>
              <a:r>
                <a:rPr lang="en" sz="1000">
                  <a:solidFill>
                    <a:schemeClr val="dk1"/>
                  </a:solidFill>
                </a:rPr>
                <a:t> re-nucleate at the hypocenter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442" name="Google Shape;442;p43"/>
            <p:cNvSpPr txBox="1"/>
            <p:nvPr/>
          </p:nvSpPr>
          <p:spPr>
            <a:xfrm>
              <a:off x="3135125" y="4789500"/>
              <a:ext cx="39387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</a:rPr>
                <a:t>t = 57s</a:t>
              </a:r>
              <a:r>
                <a:rPr lang="en" sz="1000">
                  <a:solidFill>
                    <a:schemeClr val="dk1"/>
                  </a:solidFill>
                </a:rPr>
                <a:t> secondary downdip rupture front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443" name="Google Shape;443;p43"/>
            <p:cNvSpPr txBox="1"/>
            <p:nvPr/>
          </p:nvSpPr>
          <p:spPr>
            <a:xfrm>
              <a:off x="6380174" y="4789500"/>
              <a:ext cx="35982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</a:rPr>
                <a:t>t = 77s </a:t>
              </a:r>
              <a:r>
                <a:rPr lang="en" sz="1000">
                  <a:solidFill>
                    <a:schemeClr val="dk1"/>
                  </a:solidFill>
                </a:rPr>
                <a:t>delayed pulses at downdip region</a:t>
              </a:r>
              <a:r>
                <a:rPr lang="en" sz="1000" b="1">
                  <a:solidFill>
                    <a:schemeClr val="dk1"/>
                  </a:solidFill>
                </a:rPr>
                <a:t> </a:t>
              </a:r>
              <a:r>
                <a:rPr lang="en" sz="1000">
                  <a:solidFill>
                    <a:schemeClr val="dk1"/>
                  </a:solidFill>
                </a:rPr>
                <a:t> 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444" name="Google Shape;444;p43"/>
            <p:cNvSpPr txBox="1"/>
            <p:nvPr/>
          </p:nvSpPr>
          <p:spPr>
            <a:xfrm>
              <a:off x="6562459" y="2518372"/>
              <a:ext cx="2958600" cy="52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</a:rPr>
                <a:t>t = 40s</a:t>
              </a:r>
              <a:r>
                <a:rPr lang="en" sz="1000">
                  <a:solidFill>
                    <a:schemeClr val="dk1"/>
                  </a:solidFill>
                </a:rPr>
                <a:t> rupture limited at downdip and free-surface reflection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445" name="Google Shape;445;p43"/>
            <p:cNvSpPr txBox="1"/>
            <p:nvPr/>
          </p:nvSpPr>
          <p:spPr>
            <a:xfrm>
              <a:off x="3259435" y="429221"/>
              <a:ext cx="3058800" cy="34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333333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Along-dip traction                  Slip-rate </a:t>
              </a:r>
              <a:endParaRPr sz="900" b="1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pic>
          <p:nvPicPr>
            <p:cNvPr id="446" name="Google Shape;446;p43"/>
            <p:cNvPicPr preferRelativeResize="0"/>
            <p:nvPr/>
          </p:nvPicPr>
          <p:blipFill rotWithShape="1">
            <a:blip r:embed="rId4">
              <a:alphaModFix/>
            </a:blip>
            <a:srcRect l="8592" t="12822" r="3902" b="8942"/>
            <a:stretch/>
          </p:blipFill>
          <p:spPr>
            <a:xfrm>
              <a:off x="4766264" y="717427"/>
              <a:ext cx="1233162" cy="185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43"/>
            <p:cNvPicPr preferRelativeResize="0"/>
            <p:nvPr/>
          </p:nvPicPr>
          <p:blipFill rotWithShape="1">
            <a:blip r:embed="rId5">
              <a:alphaModFix/>
            </a:blip>
            <a:srcRect l="8933" t="13260" b="9822"/>
            <a:stretch/>
          </p:blipFill>
          <p:spPr>
            <a:xfrm>
              <a:off x="3385200" y="704350"/>
              <a:ext cx="1323699" cy="1880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43"/>
            <p:cNvPicPr preferRelativeResize="0"/>
            <p:nvPr/>
          </p:nvPicPr>
          <p:blipFill rotWithShape="1">
            <a:blip r:embed="rId6">
              <a:alphaModFix/>
            </a:blip>
            <a:srcRect l="9636" t="12045" r="4089" b="9071"/>
            <a:stretch/>
          </p:blipFill>
          <p:spPr>
            <a:xfrm>
              <a:off x="7865824" y="572700"/>
              <a:ext cx="1327958" cy="204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43"/>
            <p:cNvPicPr preferRelativeResize="0"/>
            <p:nvPr/>
          </p:nvPicPr>
          <p:blipFill rotWithShape="1">
            <a:blip r:embed="rId7">
              <a:alphaModFix/>
            </a:blip>
            <a:srcRect l="8003" t="11951" b="8689"/>
            <a:stretch/>
          </p:blipFill>
          <p:spPr>
            <a:xfrm>
              <a:off x="6427949" y="572700"/>
              <a:ext cx="1407610" cy="204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43"/>
            <p:cNvPicPr preferRelativeResize="0"/>
            <p:nvPr/>
          </p:nvPicPr>
          <p:blipFill rotWithShape="1">
            <a:blip r:embed="rId8">
              <a:alphaModFix/>
            </a:blip>
            <a:srcRect l="6803" t="12237" b="8860"/>
            <a:stretch/>
          </p:blipFill>
          <p:spPr>
            <a:xfrm>
              <a:off x="4708900" y="2899900"/>
              <a:ext cx="1374775" cy="1957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43"/>
            <p:cNvPicPr preferRelativeResize="0"/>
            <p:nvPr/>
          </p:nvPicPr>
          <p:blipFill rotWithShape="1">
            <a:blip r:embed="rId9">
              <a:alphaModFix/>
            </a:blip>
            <a:srcRect l="5544" t="12848" b="9044"/>
            <a:stretch/>
          </p:blipFill>
          <p:spPr>
            <a:xfrm>
              <a:off x="3234775" y="2913700"/>
              <a:ext cx="1407600" cy="1957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43"/>
            <p:cNvPicPr preferRelativeResize="0"/>
            <p:nvPr/>
          </p:nvPicPr>
          <p:blipFill rotWithShape="1">
            <a:blip r:embed="rId10">
              <a:alphaModFix/>
            </a:blip>
            <a:srcRect l="10136" t="11927" b="7427"/>
            <a:stretch/>
          </p:blipFill>
          <p:spPr>
            <a:xfrm>
              <a:off x="7731447" y="2913700"/>
              <a:ext cx="1297025" cy="1957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4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62448" y="2989564"/>
              <a:ext cx="1233150" cy="18677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4" name="Google Shape;454;p43"/>
          <p:cNvSpPr/>
          <p:nvPr/>
        </p:nvSpPr>
        <p:spPr>
          <a:xfrm>
            <a:off x="6154375" y="831300"/>
            <a:ext cx="2688900" cy="2244600"/>
          </a:xfrm>
          <a:prstGeom prst="rect">
            <a:avLst/>
          </a:prstGeom>
          <a:solidFill>
            <a:srgbClr val="FFFFFF">
              <a:alpha val="56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43"/>
          <p:cNvSpPr/>
          <p:nvPr/>
        </p:nvSpPr>
        <p:spPr>
          <a:xfrm>
            <a:off x="3228950" y="2963975"/>
            <a:ext cx="2688900" cy="2146200"/>
          </a:xfrm>
          <a:prstGeom prst="rect">
            <a:avLst/>
          </a:prstGeom>
          <a:solidFill>
            <a:srgbClr val="FFFFFF">
              <a:alpha val="56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43"/>
          <p:cNvSpPr/>
          <p:nvPr/>
        </p:nvSpPr>
        <p:spPr>
          <a:xfrm>
            <a:off x="6188625" y="3122825"/>
            <a:ext cx="2688900" cy="2067600"/>
          </a:xfrm>
          <a:prstGeom prst="rect">
            <a:avLst/>
          </a:prstGeom>
          <a:solidFill>
            <a:srgbClr val="FFFFFF">
              <a:alpha val="56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7" name="Google Shape;457;p43"/>
          <p:cNvCxnSpPr/>
          <p:nvPr/>
        </p:nvCxnSpPr>
        <p:spPr>
          <a:xfrm rot="10800000">
            <a:off x="5411100" y="1895625"/>
            <a:ext cx="149700" cy="40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58" name="Google Shape;458;p43"/>
          <p:cNvCxnSpPr/>
          <p:nvPr/>
        </p:nvCxnSpPr>
        <p:spPr>
          <a:xfrm rot="10800000">
            <a:off x="4124925" y="1895625"/>
            <a:ext cx="149700" cy="40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Regional-stress model - no stress heterogeneity</a:t>
            </a:r>
            <a:endParaRPr sz="2000" b="1"/>
          </a:p>
        </p:txBody>
      </p:sp>
      <p:sp>
        <p:nvSpPr>
          <p:cNvPr id="464" name="Google Shape;464;p44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465" name="Google Shape;465;p44"/>
          <p:cNvPicPr preferRelativeResize="0"/>
          <p:nvPr/>
        </p:nvPicPr>
        <p:blipFill rotWithShape="1">
          <a:blip r:embed="rId3">
            <a:alphaModFix/>
          </a:blip>
          <a:srcRect t="10412" b="7660"/>
          <a:stretch/>
        </p:blipFill>
        <p:spPr>
          <a:xfrm>
            <a:off x="74275" y="998075"/>
            <a:ext cx="2839001" cy="391163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4"/>
          <p:cNvSpPr txBox="1"/>
          <p:nvPr/>
        </p:nvSpPr>
        <p:spPr>
          <a:xfrm>
            <a:off x="74275" y="447200"/>
            <a:ext cx="876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erriweather"/>
              <a:buChar char="-"/>
            </a:pPr>
            <a:r>
              <a:rPr lang="en" sz="1200" b="1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Strong </a:t>
            </a:r>
            <a:r>
              <a:rPr lang="en" sz="1200" b="1" dirty="0" err="1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coseismic</a:t>
            </a:r>
            <a:r>
              <a:rPr lang="en" sz="1200" b="1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restrengthening reactivates rupture </a:t>
            </a:r>
            <a:r>
              <a:rPr lang="en" sz="12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in the hypocenter region</a:t>
            </a:r>
            <a:r>
              <a:rPr lang="en" sz="1200" b="1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" sz="12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and</a:t>
            </a:r>
            <a:r>
              <a:rPr lang="en" sz="1200" b="1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down-dip slip pulses</a:t>
            </a:r>
            <a:endParaRPr sz="1200" b="1" dirty="0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467" name="Google Shape;467;p44"/>
          <p:cNvGrpSpPr/>
          <p:nvPr/>
        </p:nvGrpSpPr>
        <p:grpSpPr>
          <a:xfrm>
            <a:off x="3134986" y="738899"/>
            <a:ext cx="6392278" cy="4411455"/>
            <a:chOff x="3135125" y="429221"/>
            <a:chExt cx="6843249" cy="4722679"/>
          </a:xfrm>
        </p:grpSpPr>
        <p:sp>
          <p:nvSpPr>
            <p:cNvPr id="468" name="Google Shape;468;p44"/>
            <p:cNvSpPr txBox="1"/>
            <p:nvPr/>
          </p:nvSpPr>
          <p:spPr>
            <a:xfrm>
              <a:off x="3286175" y="2511750"/>
              <a:ext cx="30588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</a:rPr>
                <a:t>t = 11s</a:t>
              </a:r>
              <a:r>
                <a:rPr lang="en" sz="1000">
                  <a:solidFill>
                    <a:schemeClr val="dk1"/>
                  </a:solidFill>
                </a:rPr>
                <a:t> re-nucleate at the hypocenter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469" name="Google Shape;469;p44"/>
            <p:cNvSpPr txBox="1"/>
            <p:nvPr/>
          </p:nvSpPr>
          <p:spPr>
            <a:xfrm>
              <a:off x="3135125" y="4789500"/>
              <a:ext cx="39387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</a:rPr>
                <a:t>t = 57s</a:t>
              </a:r>
              <a:r>
                <a:rPr lang="en" sz="1000">
                  <a:solidFill>
                    <a:schemeClr val="dk1"/>
                  </a:solidFill>
                </a:rPr>
                <a:t> secondary downdip rupture front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470" name="Google Shape;470;p44"/>
            <p:cNvSpPr txBox="1"/>
            <p:nvPr/>
          </p:nvSpPr>
          <p:spPr>
            <a:xfrm>
              <a:off x="6380174" y="4789500"/>
              <a:ext cx="35982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</a:rPr>
                <a:t>t = 77s </a:t>
              </a:r>
              <a:r>
                <a:rPr lang="en" sz="1000">
                  <a:solidFill>
                    <a:schemeClr val="dk1"/>
                  </a:solidFill>
                </a:rPr>
                <a:t>delayed pulses at downdip region</a:t>
              </a:r>
              <a:r>
                <a:rPr lang="en" sz="1000" b="1">
                  <a:solidFill>
                    <a:schemeClr val="dk1"/>
                  </a:solidFill>
                </a:rPr>
                <a:t> </a:t>
              </a:r>
              <a:r>
                <a:rPr lang="en" sz="1000">
                  <a:solidFill>
                    <a:schemeClr val="dk1"/>
                  </a:solidFill>
                </a:rPr>
                <a:t> 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471" name="Google Shape;471;p44"/>
            <p:cNvSpPr txBox="1"/>
            <p:nvPr/>
          </p:nvSpPr>
          <p:spPr>
            <a:xfrm>
              <a:off x="6562459" y="2518372"/>
              <a:ext cx="2958600" cy="52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</a:rPr>
                <a:t>t = 40s</a:t>
              </a:r>
              <a:r>
                <a:rPr lang="en" sz="1000">
                  <a:solidFill>
                    <a:schemeClr val="dk1"/>
                  </a:solidFill>
                </a:rPr>
                <a:t> rupture limited at downdip and free-surface reflection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472" name="Google Shape;472;p44"/>
            <p:cNvSpPr txBox="1"/>
            <p:nvPr/>
          </p:nvSpPr>
          <p:spPr>
            <a:xfrm>
              <a:off x="3259435" y="429221"/>
              <a:ext cx="3058800" cy="34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333333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Along-dip traction                  Slip-rate </a:t>
              </a:r>
              <a:endParaRPr sz="900" b="1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pic>
          <p:nvPicPr>
            <p:cNvPr id="473" name="Google Shape;473;p44"/>
            <p:cNvPicPr preferRelativeResize="0"/>
            <p:nvPr/>
          </p:nvPicPr>
          <p:blipFill rotWithShape="1">
            <a:blip r:embed="rId4">
              <a:alphaModFix/>
            </a:blip>
            <a:srcRect l="8592" t="12822" r="3902" b="8942"/>
            <a:stretch/>
          </p:blipFill>
          <p:spPr>
            <a:xfrm>
              <a:off x="4766264" y="717427"/>
              <a:ext cx="1233162" cy="185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44"/>
            <p:cNvPicPr preferRelativeResize="0"/>
            <p:nvPr/>
          </p:nvPicPr>
          <p:blipFill rotWithShape="1">
            <a:blip r:embed="rId5">
              <a:alphaModFix/>
            </a:blip>
            <a:srcRect l="8933" t="13260" b="9822"/>
            <a:stretch/>
          </p:blipFill>
          <p:spPr>
            <a:xfrm>
              <a:off x="3385200" y="704350"/>
              <a:ext cx="1323699" cy="1880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44"/>
            <p:cNvPicPr preferRelativeResize="0"/>
            <p:nvPr/>
          </p:nvPicPr>
          <p:blipFill rotWithShape="1">
            <a:blip r:embed="rId6">
              <a:alphaModFix/>
            </a:blip>
            <a:srcRect l="9636" t="12045" r="4089" b="9071"/>
            <a:stretch/>
          </p:blipFill>
          <p:spPr>
            <a:xfrm>
              <a:off x="7865824" y="572700"/>
              <a:ext cx="1327958" cy="204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44"/>
            <p:cNvPicPr preferRelativeResize="0"/>
            <p:nvPr/>
          </p:nvPicPr>
          <p:blipFill rotWithShape="1">
            <a:blip r:embed="rId7">
              <a:alphaModFix/>
            </a:blip>
            <a:srcRect l="8003" t="11951" b="8689"/>
            <a:stretch/>
          </p:blipFill>
          <p:spPr>
            <a:xfrm>
              <a:off x="6427949" y="572700"/>
              <a:ext cx="1407610" cy="204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44"/>
            <p:cNvPicPr preferRelativeResize="0"/>
            <p:nvPr/>
          </p:nvPicPr>
          <p:blipFill rotWithShape="1">
            <a:blip r:embed="rId8">
              <a:alphaModFix/>
            </a:blip>
            <a:srcRect l="6803" t="12237" b="8860"/>
            <a:stretch/>
          </p:blipFill>
          <p:spPr>
            <a:xfrm>
              <a:off x="4708900" y="2899900"/>
              <a:ext cx="1374775" cy="1957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Google Shape;478;p44"/>
            <p:cNvPicPr preferRelativeResize="0"/>
            <p:nvPr/>
          </p:nvPicPr>
          <p:blipFill rotWithShape="1">
            <a:blip r:embed="rId9">
              <a:alphaModFix/>
            </a:blip>
            <a:srcRect l="5544" t="12848" b="9044"/>
            <a:stretch/>
          </p:blipFill>
          <p:spPr>
            <a:xfrm>
              <a:off x="3234775" y="2913700"/>
              <a:ext cx="1407600" cy="1957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9" name="Google Shape;479;p44"/>
            <p:cNvPicPr preferRelativeResize="0"/>
            <p:nvPr/>
          </p:nvPicPr>
          <p:blipFill rotWithShape="1">
            <a:blip r:embed="rId10">
              <a:alphaModFix/>
            </a:blip>
            <a:srcRect l="10136" t="11927" b="7427"/>
            <a:stretch/>
          </p:blipFill>
          <p:spPr>
            <a:xfrm>
              <a:off x="7731447" y="2913700"/>
              <a:ext cx="1297025" cy="1957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0" name="Google Shape;480;p4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62448" y="2989564"/>
              <a:ext cx="1233150" cy="18677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1" name="Google Shape;481;p44"/>
          <p:cNvSpPr/>
          <p:nvPr/>
        </p:nvSpPr>
        <p:spPr>
          <a:xfrm>
            <a:off x="3228950" y="2963975"/>
            <a:ext cx="2688900" cy="2146200"/>
          </a:xfrm>
          <a:prstGeom prst="rect">
            <a:avLst/>
          </a:prstGeom>
          <a:solidFill>
            <a:srgbClr val="FFFFFF">
              <a:alpha val="56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44"/>
          <p:cNvSpPr/>
          <p:nvPr/>
        </p:nvSpPr>
        <p:spPr>
          <a:xfrm>
            <a:off x="6188625" y="3122825"/>
            <a:ext cx="2688900" cy="2067600"/>
          </a:xfrm>
          <a:prstGeom prst="rect">
            <a:avLst/>
          </a:prstGeom>
          <a:solidFill>
            <a:srgbClr val="FFFFFF">
              <a:alpha val="56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3" name="Google Shape;483;p44"/>
          <p:cNvCxnSpPr/>
          <p:nvPr/>
        </p:nvCxnSpPr>
        <p:spPr>
          <a:xfrm rot="10800000">
            <a:off x="8619375" y="2055475"/>
            <a:ext cx="149700" cy="40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84" name="Google Shape;484;p44"/>
          <p:cNvCxnSpPr/>
          <p:nvPr/>
        </p:nvCxnSpPr>
        <p:spPr>
          <a:xfrm rot="10800000">
            <a:off x="6933600" y="1827363"/>
            <a:ext cx="149700" cy="40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Regional-stress model - no stress heterogeneity</a:t>
            </a:r>
            <a:endParaRPr sz="2000" b="1"/>
          </a:p>
        </p:txBody>
      </p:sp>
      <p:sp>
        <p:nvSpPr>
          <p:cNvPr id="490" name="Google Shape;490;p45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491" name="Google Shape;491;p45"/>
          <p:cNvPicPr preferRelativeResize="0"/>
          <p:nvPr/>
        </p:nvPicPr>
        <p:blipFill rotWithShape="1">
          <a:blip r:embed="rId3">
            <a:alphaModFix/>
          </a:blip>
          <a:srcRect t="10412" b="7660"/>
          <a:stretch/>
        </p:blipFill>
        <p:spPr>
          <a:xfrm>
            <a:off x="74275" y="998075"/>
            <a:ext cx="2839001" cy="391163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5"/>
          <p:cNvSpPr txBox="1"/>
          <p:nvPr/>
        </p:nvSpPr>
        <p:spPr>
          <a:xfrm>
            <a:off x="74275" y="447200"/>
            <a:ext cx="876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erriweather"/>
              <a:buChar char="-"/>
            </a:pPr>
            <a:r>
              <a:rPr lang="en" sz="1200" b="1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Strong </a:t>
            </a:r>
            <a:r>
              <a:rPr lang="en" sz="1200" b="1" dirty="0" err="1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coseismic</a:t>
            </a:r>
            <a:r>
              <a:rPr lang="en" sz="1200" b="1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restrengthening reactivates rupture </a:t>
            </a:r>
            <a:r>
              <a:rPr lang="en" sz="12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in the hypocenter region</a:t>
            </a:r>
            <a:r>
              <a:rPr lang="en" sz="1200" b="1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" sz="12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and</a:t>
            </a:r>
            <a:r>
              <a:rPr lang="en" sz="1200" b="1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down-dip slip pulses</a:t>
            </a:r>
            <a:endParaRPr sz="1200" b="1" dirty="0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493" name="Google Shape;493;p45"/>
          <p:cNvGrpSpPr/>
          <p:nvPr/>
        </p:nvGrpSpPr>
        <p:grpSpPr>
          <a:xfrm>
            <a:off x="3134986" y="738899"/>
            <a:ext cx="6392278" cy="4411455"/>
            <a:chOff x="3135125" y="429221"/>
            <a:chExt cx="6843249" cy="4722679"/>
          </a:xfrm>
        </p:grpSpPr>
        <p:sp>
          <p:nvSpPr>
            <p:cNvPr id="494" name="Google Shape;494;p45"/>
            <p:cNvSpPr txBox="1"/>
            <p:nvPr/>
          </p:nvSpPr>
          <p:spPr>
            <a:xfrm>
              <a:off x="3286175" y="2511750"/>
              <a:ext cx="30588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</a:rPr>
                <a:t>t = 11s</a:t>
              </a:r>
              <a:r>
                <a:rPr lang="en" sz="1000">
                  <a:solidFill>
                    <a:schemeClr val="dk1"/>
                  </a:solidFill>
                </a:rPr>
                <a:t> re-nucleate at the hypocenter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495" name="Google Shape;495;p45"/>
            <p:cNvSpPr txBox="1"/>
            <p:nvPr/>
          </p:nvSpPr>
          <p:spPr>
            <a:xfrm>
              <a:off x="3135125" y="4789500"/>
              <a:ext cx="39387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</a:rPr>
                <a:t>t = 57s</a:t>
              </a:r>
              <a:r>
                <a:rPr lang="en" sz="1000">
                  <a:solidFill>
                    <a:schemeClr val="dk1"/>
                  </a:solidFill>
                </a:rPr>
                <a:t> secondary downdip rupture front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496" name="Google Shape;496;p45"/>
            <p:cNvSpPr txBox="1"/>
            <p:nvPr/>
          </p:nvSpPr>
          <p:spPr>
            <a:xfrm>
              <a:off x="6380174" y="4789500"/>
              <a:ext cx="35982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</a:rPr>
                <a:t>t = 77s </a:t>
              </a:r>
              <a:r>
                <a:rPr lang="en" sz="1000">
                  <a:solidFill>
                    <a:schemeClr val="dk1"/>
                  </a:solidFill>
                </a:rPr>
                <a:t>delayed pulses at downdip region</a:t>
              </a:r>
              <a:r>
                <a:rPr lang="en" sz="1000" b="1">
                  <a:solidFill>
                    <a:schemeClr val="dk1"/>
                  </a:solidFill>
                </a:rPr>
                <a:t> </a:t>
              </a:r>
              <a:r>
                <a:rPr lang="en" sz="1000">
                  <a:solidFill>
                    <a:schemeClr val="dk1"/>
                  </a:solidFill>
                </a:rPr>
                <a:t> 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497" name="Google Shape;497;p45"/>
            <p:cNvSpPr txBox="1"/>
            <p:nvPr/>
          </p:nvSpPr>
          <p:spPr>
            <a:xfrm>
              <a:off x="6562459" y="2518372"/>
              <a:ext cx="2958600" cy="52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</a:rPr>
                <a:t>t = 40s</a:t>
              </a:r>
              <a:r>
                <a:rPr lang="en" sz="1000">
                  <a:solidFill>
                    <a:schemeClr val="dk1"/>
                  </a:solidFill>
                </a:rPr>
                <a:t> rupture limited at downdip and free-surface reflection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498" name="Google Shape;498;p45"/>
            <p:cNvSpPr txBox="1"/>
            <p:nvPr/>
          </p:nvSpPr>
          <p:spPr>
            <a:xfrm>
              <a:off x="3259435" y="429221"/>
              <a:ext cx="3058800" cy="34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333333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Along-dip traction                  Slip-rate </a:t>
              </a:r>
              <a:endParaRPr sz="900" b="1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pic>
          <p:nvPicPr>
            <p:cNvPr id="499" name="Google Shape;499;p45"/>
            <p:cNvPicPr preferRelativeResize="0"/>
            <p:nvPr/>
          </p:nvPicPr>
          <p:blipFill rotWithShape="1">
            <a:blip r:embed="rId4">
              <a:alphaModFix/>
            </a:blip>
            <a:srcRect l="8592" t="12822" r="3902" b="8942"/>
            <a:stretch/>
          </p:blipFill>
          <p:spPr>
            <a:xfrm>
              <a:off x="4766264" y="717427"/>
              <a:ext cx="1233162" cy="185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Google Shape;500;p45"/>
            <p:cNvPicPr preferRelativeResize="0"/>
            <p:nvPr/>
          </p:nvPicPr>
          <p:blipFill rotWithShape="1">
            <a:blip r:embed="rId5">
              <a:alphaModFix/>
            </a:blip>
            <a:srcRect l="8933" t="13260" b="9822"/>
            <a:stretch/>
          </p:blipFill>
          <p:spPr>
            <a:xfrm>
              <a:off x="3385200" y="704350"/>
              <a:ext cx="1323699" cy="1880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45"/>
            <p:cNvPicPr preferRelativeResize="0"/>
            <p:nvPr/>
          </p:nvPicPr>
          <p:blipFill rotWithShape="1">
            <a:blip r:embed="rId6">
              <a:alphaModFix/>
            </a:blip>
            <a:srcRect l="9636" t="12045" r="4089" b="9071"/>
            <a:stretch/>
          </p:blipFill>
          <p:spPr>
            <a:xfrm>
              <a:off x="7865824" y="572700"/>
              <a:ext cx="1327958" cy="204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45"/>
            <p:cNvPicPr preferRelativeResize="0"/>
            <p:nvPr/>
          </p:nvPicPr>
          <p:blipFill rotWithShape="1">
            <a:blip r:embed="rId7">
              <a:alphaModFix/>
            </a:blip>
            <a:srcRect l="8003" t="11951" b="8689"/>
            <a:stretch/>
          </p:blipFill>
          <p:spPr>
            <a:xfrm>
              <a:off x="6427949" y="572700"/>
              <a:ext cx="1407610" cy="204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45"/>
            <p:cNvPicPr preferRelativeResize="0"/>
            <p:nvPr/>
          </p:nvPicPr>
          <p:blipFill rotWithShape="1">
            <a:blip r:embed="rId8">
              <a:alphaModFix/>
            </a:blip>
            <a:srcRect l="6803" t="12237" b="8860"/>
            <a:stretch/>
          </p:blipFill>
          <p:spPr>
            <a:xfrm>
              <a:off x="4708900" y="2899900"/>
              <a:ext cx="1374775" cy="1957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p45"/>
            <p:cNvPicPr preferRelativeResize="0"/>
            <p:nvPr/>
          </p:nvPicPr>
          <p:blipFill rotWithShape="1">
            <a:blip r:embed="rId9">
              <a:alphaModFix/>
            </a:blip>
            <a:srcRect l="5544" t="12848" b="9044"/>
            <a:stretch/>
          </p:blipFill>
          <p:spPr>
            <a:xfrm>
              <a:off x="3234775" y="2913700"/>
              <a:ext cx="1407600" cy="1957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45"/>
            <p:cNvPicPr preferRelativeResize="0"/>
            <p:nvPr/>
          </p:nvPicPr>
          <p:blipFill rotWithShape="1">
            <a:blip r:embed="rId10">
              <a:alphaModFix/>
            </a:blip>
            <a:srcRect l="10136" t="11927" b="7427"/>
            <a:stretch/>
          </p:blipFill>
          <p:spPr>
            <a:xfrm>
              <a:off x="7731447" y="2913700"/>
              <a:ext cx="1297025" cy="1957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4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62448" y="2989564"/>
              <a:ext cx="1233150" cy="18677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7" name="Google Shape;507;p45"/>
          <p:cNvSpPr/>
          <p:nvPr/>
        </p:nvSpPr>
        <p:spPr>
          <a:xfrm>
            <a:off x="6188625" y="3122825"/>
            <a:ext cx="2688900" cy="2067600"/>
          </a:xfrm>
          <a:prstGeom prst="rect">
            <a:avLst/>
          </a:prstGeom>
          <a:solidFill>
            <a:srgbClr val="FFFFFF">
              <a:alpha val="56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8" name="Google Shape;508;p45"/>
          <p:cNvCxnSpPr/>
          <p:nvPr/>
        </p:nvCxnSpPr>
        <p:spPr>
          <a:xfrm rot="10800000">
            <a:off x="5302650" y="3962150"/>
            <a:ext cx="149700" cy="40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09" name="Google Shape;509;p45"/>
          <p:cNvCxnSpPr/>
          <p:nvPr/>
        </p:nvCxnSpPr>
        <p:spPr>
          <a:xfrm rot="10800000">
            <a:off x="3953675" y="3962150"/>
            <a:ext cx="149700" cy="40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48" name="Google Shape;148;p28"/>
          <p:cNvSpPr txBox="1"/>
          <p:nvPr/>
        </p:nvSpPr>
        <p:spPr>
          <a:xfrm>
            <a:off x="0" y="0"/>
            <a:ext cx="8630400" cy="13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057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rPr>
              <a:t>Rupture re-activation during the Tohoku-Oki earthquake </a:t>
            </a:r>
            <a:endParaRPr sz="1900" b="1" dirty="0">
              <a:solidFill>
                <a:srgbClr val="07376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49" name="Google Shape;1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175" y="1612975"/>
            <a:ext cx="4184340" cy="327507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8"/>
          <p:cNvSpPr txBox="1"/>
          <p:nvPr/>
        </p:nvSpPr>
        <p:spPr>
          <a:xfrm>
            <a:off x="465125" y="4828625"/>
            <a:ext cx="164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Lee et al., 2011</a:t>
            </a:r>
            <a:endParaRPr sz="9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1" name="Google Shape;151;p28"/>
          <p:cNvSpPr txBox="1"/>
          <p:nvPr/>
        </p:nvSpPr>
        <p:spPr>
          <a:xfrm>
            <a:off x="5088725" y="4769700"/>
            <a:ext cx="3633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Finite-fault model using regional seismic data</a:t>
            </a: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2" name="Google Shape;152;p28"/>
          <p:cNvSpPr txBox="1"/>
          <p:nvPr/>
        </p:nvSpPr>
        <p:spPr>
          <a:xfrm>
            <a:off x="1786900" y="4769700"/>
            <a:ext cx="3633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Strong-ground motions records</a:t>
            </a: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3" name="Google Shape;153;p28"/>
          <p:cNvSpPr txBox="1"/>
          <p:nvPr/>
        </p:nvSpPr>
        <p:spPr>
          <a:xfrm>
            <a:off x="236175" y="545750"/>
            <a:ext cx="805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❖"/>
            </a:pPr>
            <a:r>
              <a:rPr lang="en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Strong ground motion recordings and finite-fault inversions suggest </a:t>
            </a:r>
            <a:br>
              <a:rPr lang="en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b="1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rupture</a:t>
            </a:r>
            <a:r>
              <a:rPr lang="en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" b="1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re-activation at the hypocenter region </a:t>
            </a:r>
            <a:r>
              <a:rPr lang="en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of the Tohoku-Oki earthquake</a:t>
            </a:r>
            <a:endParaRPr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54" name="Google Shape;154;p28"/>
          <p:cNvGrpSpPr/>
          <p:nvPr/>
        </p:nvGrpSpPr>
        <p:grpSpPr>
          <a:xfrm>
            <a:off x="4727084" y="1332798"/>
            <a:ext cx="3795701" cy="3299790"/>
            <a:chOff x="4698534" y="1214661"/>
            <a:chExt cx="3795701" cy="3299790"/>
          </a:xfrm>
        </p:grpSpPr>
        <p:pic>
          <p:nvPicPr>
            <p:cNvPr id="155" name="Google Shape;155;p28"/>
            <p:cNvPicPr preferRelativeResize="0"/>
            <p:nvPr/>
          </p:nvPicPr>
          <p:blipFill rotWithShape="1">
            <a:blip r:embed="rId4">
              <a:alphaModFix/>
            </a:blip>
            <a:srcRect l="48051"/>
            <a:stretch/>
          </p:blipFill>
          <p:spPr>
            <a:xfrm>
              <a:off x="5152133" y="2805937"/>
              <a:ext cx="3342101" cy="1708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8"/>
            <p:cNvPicPr preferRelativeResize="0"/>
            <p:nvPr/>
          </p:nvPicPr>
          <p:blipFill rotWithShape="1">
            <a:blip r:embed="rId4">
              <a:alphaModFix/>
            </a:blip>
            <a:srcRect r="51976" b="2123"/>
            <a:stretch/>
          </p:blipFill>
          <p:spPr>
            <a:xfrm>
              <a:off x="4698534" y="1214661"/>
              <a:ext cx="3089524" cy="16722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57" name="Google Shape;157;p28"/>
          <p:cNvCxnSpPr/>
          <p:nvPr/>
        </p:nvCxnSpPr>
        <p:spPr>
          <a:xfrm>
            <a:off x="2004275" y="1645275"/>
            <a:ext cx="145500" cy="335400"/>
          </a:xfrm>
          <a:prstGeom prst="straightConnector1">
            <a:avLst/>
          </a:prstGeom>
          <a:noFill/>
          <a:ln w="19050" cap="flat" cmpd="sng">
            <a:solidFill>
              <a:srgbClr val="6FA8DC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58" name="Google Shape;158;p28"/>
          <p:cNvSpPr txBox="1"/>
          <p:nvPr/>
        </p:nvSpPr>
        <p:spPr>
          <a:xfrm>
            <a:off x="1232500" y="1332800"/>
            <a:ext cx="239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D85C6"/>
                </a:solidFill>
                <a:latin typeface="Merriweather"/>
                <a:ea typeface="Merriweather"/>
                <a:cs typeface="Merriweather"/>
                <a:sym typeface="Merriweather"/>
              </a:rPr>
              <a:t>First wavefront</a:t>
            </a:r>
            <a:endParaRPr sz="1000">
              <a:solidFill>
                <a:srgbClr val="3D85C6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9" name="Google Shape;159;p28"/>
          <p:cNvSpPr txBox="1"/>
          <p:nvPr/>
        </p:nvSpPr>
        <p:spPr>
          <a:xfrm>
            <a:off x="2738875" y="1332800"/>
            <a:ext cx="160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E7CC3"/>
                </a:solidFill>
                <a:latin typeface="Merriweather"/>
                <a:ea typeface="Merriweather"/>
                <a:cs typeface="Merriweather"/>
                <a:sym typeface="Merriweather"/>
              </a:rPr>
              <a:t>Second wavefront</a:t>
            </a:r>
            <a:endParaRPr sz="1000">
              <a:solidFill>
                <a:srgbClr val="8E7CC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160" name="Google Shape;160;p28"/>
          <p:cNvCxnSpPr/>
          <p:nvPr/>
        </p:nvCxnSpPr>
        <p:spPr>
          <a:xfrm flipH="1">
            <a:off x="2350700" y="1612975"/>
            <a:ext cx="490800" cy="384300"/>
          </a:xfrm>
          <a:prstGeom prst="straightConnector1">
            <a:avLst/>
          </a:prstGeom>
          <a:noFill/>
          <a:ln w="19050" cap="flat" cmpd="sng">
            <a:solidFill>
              <a:srgbClr val="B4A7D6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61" name="Google Shape;161;p28"/>
          <p:cNvSpPr/>
          <p:nvPr/>
        </p:nvSpPr>
        <p:spPr>
          <a:xfrm>
            <a:off x="4647375" y="1285625"/>
            <a:ext cx="4007400" cy="3801900"/>
          </a:xfrm>
          <a:prstGeom prst="rect">
            <a:avLst/>
          </a:prstGeom>
          <a:solidFill>
            <a:srgbClr val="FFFFFF">
              <a:alpha val="56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Regional-stress model - no stress heterogeneity</a:t>
            </a:r>
            <a:endParaRPr sz="2000" b="1"/>
          </a:p>
        </p:txBody>
      </p:sp>
      <p:sp>
        <p:nvSpPr>
          <p:cNvPr id="515" name="Google Shape;515;p46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516" name="Google Shape;516;p46"/>
          <p:cNvPicPr preferRelativeResize="0"/>
          <p:nvPr/>
        </p:nvPicPr>
        <p:blipFill rotWithShape="1">
          <a:blip r:embed="rId3">
            <a:alphaModFix/>
          </a:blip>
          <a:srcRect t="10412" b="7660"/>
          <a:stretch/>
        </p:blipFill>
        <p:spPr>
          <a:xfrm>
            <a:off x="74275" y="998075"/>
            <a:ext cx="2839001" cy="391163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6"/>
          <p:cNvSpPr txBox="1"/>
          <p:nvPr/>
        </p:nvSpPr>
        <p:spPr>
          <a:xfrm>
            <a:off x="74275" y="447200"/>
            <a:ext cx="876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erriweather"/>
              <a:buChar char="-"/>
            </a:pPr>
            <a:r>
              <a:rPr lang="en" sz="1200" b="1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Strong </a:t>
            </a:r>
            <a:r>
              <a:rPr lang="en" sz="1200" b="1" dirty="0" err="1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coseismic</a:t>
            </a:r>
            <a:r>
              <a:rPr lang="en" sz="1200" b="1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restrengthening reactivates rupture </a:t>
            </a:r>
            <a:r>
              <a:rPr lang="en" sz="12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in the hypocenter region</a:t>
            </a:r>
            <a:r>
              <a:rPr lang="en" sz="1200" b="1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" sz="1200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and</a:t>
            </a:r>
            <a:r>
              <a:rPr lang="en" sz="1200" b="1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down-dip slip pulses</a:t>
            </a:r>
            <a:endParaRPr sz="1200" b="1" dirty="0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518" name="Google Shape;518;p46"/>
          <p:cNvGrpSpPr/>
          <p:nvPr/>
        </p:nvGrpSpPr>
        <p:grpSpPr>
          <a:xfrm>
            <a:off x="3134986" y="738899"/>
            <a:ext cx="6392278" cy="4411455"/>
            <a:chOff x="3135125" y="429221"/>
            <a:chExt cx="6843249" cy="4722679"/>
          </a:xfrm>
        </p:grpSpPr>
        <p:sp>
          <p:nvSpPr>
            <p:cNvPr id="519" name="Google Shape;519;p46"/>
            <p:cNvSpPr txBox="1"/>
            <p:nvPr/>
          </p:nvSpPr>
          <p:spPr>
            <a:xfrm>
              <a:off x="3286175" y="2511750"/>
              <a:ext cx="30588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</a:rPr>
                <a:t>t = 11s</a:t>
              </a:r>
              <a:r>
                <a:rPr lang="en" sz="1000">
                  <a:solidFill>
                    <a:schemeClr val="dk1"/>
                  </a:solidFill>
                </a:rPr>
                <a:t> re-nucleate at the hypocenter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520" name="Google Shape;520;p46"/>
            <p:cNvSpPr txBox="1"/>
            <p:nvPr/>
          </p:nvSpPr>
          <p:spPr>
            <a:xfrm>
              <a:off x="3135125" y="4789500"/>
              <a:ext cx="39387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</a:rPr>
                <a:t>t = 57s</a:t>
              </a:r>
              <a:r>
                <a:rPr lang="en" sz="1000">
                  <a:solidFill>
                    <a:schemeClr val="dk1"/>
                  </a:solidFill>
                </a:rPr>
                <a:t> secondary downdip rupture front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521" name="Google Shape;521;p46"/>
            <p:cNvSpPr txBox="1"/>
            <p:nvPr/>
          </p:nvSpPr>
          <p:spPr>
            <a:xfrm>
              <a:off x="6380174" y="4789500"/>
              <a:ext cx="35982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</a:rPr>
                <a:t>t = 77s </a:t>
              </a:r>
              <a:r>
                <a:rPr lang="en" sz="1000">
                  <a:solidFill>
                    <a:schemeClr val="dk1"/>
                  </a:solidFill>
                </a:rPr>
                <a:t>delayed pulses at downdip region</a:t>
              </a:r>
              <a:r>
                <a:rPr lang="en" sz="1000" b="1">
                  <a:solidFill>
                    <a:schemeClr val="dk1"/>
                  </a:solidFill>
                </a:rPr>
                <a:t> </a:t>
              </a:r>
              <a:r>
                <a:rPr lang="en" sz="1000">
                  <a:solidFill>
                    <a:schemeClr val="dk1"/>
                  </a:solidFill>
                </a:rPr>
                <a:t> 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522" name="Google Shape;522;p46"/>
            <p:cNvSpPr txBox="1"/>
            <p:nvPr/>
          </p:nvSpPr>
          <p:spPr>
            <a:xfrm>
              <a:off x="6562459" y="2518372"/>
              <a:ext cx="2958600" cy="52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</a:rPr>
                <a:t>t = 40s</a:t>
              </a:r>
              <a:r>
                <a:rPr lang="en" sz="1000">
                  <a:solidFill>
                    <a:schemeClr val="dk1"/>
                  </a:solidFill>
                </a:rPr>
                <a:t> rupture limited at downdip and free-surface reflection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523" name="Google Shape;523;p46"/>
            <p:cNvSpPr txBox="1"/>
            <p:nvPr/>
          </p:nvSpPr>
          <p:spPr>
            <a:xfrm>
              <a:off x="3259435" y="429221"/>
              <a:ext cx="3058800" cy="34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333333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Along-dip traction                  Slip-rate </a:t>
              </a:r>
              <a:endParaRPr sz="900" b="1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pic>
          <p:nvPicPr>
            <p:cNvPr id="524" name="Google Shape;524;p46"/>
            <p:cNvPicPr preferRelativeResize="0"/>
            <p:nvPr/>
          </p:nvPicPr>
          <p:blipFill rotWithShape="1">
            <a:blip r:embed="rId4">
              <a:alphaModFix/>
            </a:blip>
            <a:srcRect l="8592" t="12822" r="3902" b="8942"/>
            <a:stretch/>
          </p:blipFill>
          <p:spPr>
            <a:xfrm>
              <a:off x="4766264" y="717427"/>
              <a:ext cx="1233162" cy="185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Google Shape;525;p46"/>
            <p:cNvPicPr preferRelativeResize="0"/>
            <p:nvPr/>
          </p:nvPicPr>
          <p:blipFill rotWithShape="1">
            <a:blip r:embed="rId5">
              <a:alphaModFix/>
            </a:blip>
            <a:srcRect l="8933" t="13260" b="9822"/>
            <a:stretch/>
          </p:blipFill>
          <p:spPr>
            <a:xfrm>
              <a:off x="3385200" y="704350"/>
              <a:ext cx="1323699" cy="1880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" name="Google Shape;526;p46"/>
            <p:cNvPicPr preferRelativeResize="0"/>
            <p:nvPr/>
          </p:nvPicPr>
          <p:blipFill rotWithShape="1">
            <a:blip r:embed="rId6">
              <a:alphaModFix/>
            </a:blip>
            <a:srcRect l="9636" t="12045" r="4089" b="9071"/>
            <a:stretch/>
          </p:blipFill>
          <p:spPr>
            <a:xfrm>
              <a:off x="7865824" y="572700"/>
              <a:ext cx="1327958" cy="204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7" name="Google Shape;527;p46"/>
            <p:cNvPicPr preferRelativeResize="0"/>
            <p:nvPr/>
          </p:nvPicPr>
          <p:blipFill rotWithShape="1">
            <a:blip r:embed="rId7">
              <a:alphaModFix/>
            </a:blip>
            <a:srcRect l="8003" t="11951" b="8689"/>
            <a:stretch/>
          </p:blipFill>
          <p:spPr>
            <a:xfrm>
              <a:off x="6427949" y="572700"/>
              <a:ext cx="1407610" cy="204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" name="Google Shape;528;p46"/>
            <p:cNvPicPr preferRelativeResize="0"/>
            <p:nvPr/>
          </p:nvPicPr>
          <p:blipFill rotWithShape="1">
            <a:blip r:embed="rId8">
              <a:alphaModFix/>
            </a:blip>
            <a:srcRect l="6803" t="12237" b="8860"/>
            <a:stretch/>
          </p:blipFill>
          <p:spPr>
            <a:xfrm>
              <a:off x="4708900" y="2899900"/>
              <a:ext cx="1374775" cy="1957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46"/>
            <p:cNvPicPr preferRelativeResize="0"/>
            <p:nvPr/>
          </p:nvPicPr>
          <p:blipFill rotWithShape="1">
            <a:blip r:embed="rId9">
              <a:alphaModFix/>
            </a:blip>
            <a:srcRect l="5544" t="12848" b="9044"/>
            <a:stretch/>
          </p:blipFill>
          <p:spPr>
            <a:xfrm>
              <a:off x="3234775" y="2913700"/>
              <a:ext cx="1407600" cy="1957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46"/>
            <p:cNvPicPr preferRelativeResize="0"/>
            <p:nvPr/>
          </p:nvPicPr>
          <p:blipFill rotWithShape="1">
            <a:blip r:embed="rId10">
              <a:alphaModFix/>
            </a:blip>
            <a:srcRect l="10136" t="11927" b="7427"/>
            <a:stretch/>
          </p:blipFill>
          <p:spPr>
            <a:xfrm>
              <a:off x="7731447" y="2913700"/>
              <a:ext cx="1297025" cy="1957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Google Shape;531;p4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62448" y="2989564"/>
              <a:ext cx="1233150" cy="18677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32" name="Google Shape;532;p46"/>
            <p:cNvCxnSpPr/>
            <p:nvPr/>
          </p:nvCxnSpPr>
          <p:spPr>
            <a:xfrm flipH="1">
              <a:off x="8344944" y="4117125"/>
              <a:ext cx="165600" cy="1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533" name="Google Shape;533;p46"/>
            <p:cNvCxnSpPr/>
            <p:nvPr/>
          </p:nvCxnSpPr>
          <p:spPr>
            <a:xfrm flipH="1">
              <a:off x="8383169" y="3900650"/>
              <a:ext cx="165600" cy="1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534" name="Google Shape;534;p46"/>
            <p:cNvCxnSpPr/>
            <p:nvPr/>
          </p:nvCxnSpPr>
          <p:spPr>
            <a:xfrm rot="10800000">
              <a:off x="8418544" y="3707950"/>
              <a:ext cx="160500" cy="32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  <p:grpSp>
        <p:nvGrpSpPr>
          <p:cNvPr id="535" name="Google Shape;535;p46"/>
          <p:cNvGrpSpPr/>
          <p:nvPr/>
        </p:nvGrpSpPr>
        <p:grpSpPr>
          <a:xfrm>
            <a:off x="6926503" y="3788410"/>
            <a:ext cx="218673" cy="392859"/>
            <a:chOff x="8344944" y="3707950"/>
            <a:chExt cx="234100" cy="420575"/>
          </a:xfrm>
        </p:grpSpPr>
        <p:cxnSp>
          <p:nvCxnSpPr>
            <p:cNvPr id="536" name="Google Shape;536;p46"/>
            <p:cNvCxnSpPr/>
            <p:nvPr/>
          </p:nvCxnSpPr>
          <p:spPr>
            <a:xfrm flipH="1">
              <a:off x="8344944" y="4117125"/>
              <a:ext cx="165600" cy="11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537" name="Google Shape;537;p46"/>
            <p:cNvCxnSpPr/>
            <p:nvPr/>
          </p:nvCxnSpPr>
          <p:spPr>
            <a:xfrm flipH="1">
              <a:off x="8383169" y="3900650"/>
              <a:ext cx="165600" cy="11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538" name="Google Shape;538;p46"/>
            <p:cNvCxnSpPr/>
            <p:nvPr/>
          </p:nvCxnSpPr>
          <p:spPr>
            <a:xfrm rot="10800000">
              <a:off x="8418544" y="3707950"/>
              <a:ext cx="160500" cy="32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1577" y="2074325"/>
            <a:ext cx="4996300" cy="20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4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</a:t>
            </a:r>
            <a:r>
              <a:rPr lang="en" b="1"/>
              <a:t>stress-heterogeneity</a:t>
            </a:r>
            <a:r>
              <a:rPr lang="en"/>
              <a:t> play a role in </a:t>
            </a:r>
            <a:r>
              <a:rPr lang="en" b="1"/>
              <a:t>rupture reactivation</a:t>
            </a:r>
            <a:r>
              <a:rPr lang="en"/>
              <a:t>? </a:t>
            </a:r>
            <a:endParaRPr/>
          </a:p>
        </p:txBody>
      </p:sp>
      <p:sp>
        <p:nvSpPr>
          <p:cNvPr id="545" name="Google Shape;545;p47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546" name="Google Shape;546;p47"/>
          <p:cNvSpPr/>
          <p:nvPr/>
        </p:nvSpPr>
        <p:spPr>
          <a:xfrm>
            <a:off x="4541950" y="2095250"/>
            <a:ext cx="402300" cy="1690500"/>
          </a:xfrm>
          <a:prstGeom prst="rect">
            <a:avLst/>
          </a:prstGeom>
          <a:solidFill>
            <a:srgbClr val="B3B3B3">
              <a:alpha val="120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47"/>
          <p:cNvSpPr/>
          <p:nvPr/>
        </p:nvSpPr>
        <p:spPr>
          <a:xfrm>
            <a:off x="4944250" y="2091000"/>
            <a:ext cx="71400" cy="1690500"/>
          </a:xfrm>
          <a:prstGeom prst="rect">
            <a:avLst/>
          </a:prstGeom>
          <a:solidFill>
            <a:srgbClr val="FF5E67">
              <a:alpha val="20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47"/>
          <p:cNvSpPr/>
          <p:nvPr/>
        </p:nvSpPr>
        <p:spPr>
          <a:xfrm>
            <a:off x="5271900" y="2088625"/>
            <a:ext cx="1769400" cy="1690500"/>
          </a:xfrm>
          <a:prstGeom prst="rect">
            <a:avLst/>
          </a:prstGeom>
          <a:solidFill>
            <a:srgbClr val="FF5E67">
              <a:alpha val="20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7"/>
          <p:cNvSpPr txBox="1"/>
          <p:nvPr/>
        </p:nvSpPr>
        <p:spPr>
          <a:xfrm>
            <a:off x="4243225" y="1617925"/>
            <a:ext cx="1153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dirty="0">
                <a:solidFill>
                  <a:srgbClr val="674EA7"/>
                </a:solidFill>
                <a:latin typeface="Merriweather"/>
                <a:ea typeface="Merriweather"/>
                <a:cs typeface="Merriweather"/>
                <a:sym typeface="Merriweather"/>
              </a:rPr>
              <a:t>Coseismic restrengthening</a:t>
            </a:r>
            <a:endParaRPr sz="850" dirty="0">
              <a:solidFill>
                <a:srgbClr val="674EA7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50" name="Google Shape;550;p47"/>
          <p:cNvSpPr txBox="1"/>
          <p:nvPr/>
        </p:nvSpPr>
        <p:spPr>
          <a:xfrm>
            <a:off x="4017100" y="1802890"/>
            <a:ext cx="1001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CD484F"/>
                </a:solidFill>
                <a:latin typeface="Merriweather"/>
                <a:ea typeface="Merriweather"/>
                <a:cs typeface="Merriweather"/>
                <a:sym typeface="Merriweather"/>
              </a:rPr>
              <a:t>stress drop</a:t>
            </a:r>
            <a:endParaRPr sz="900">
              <a:solidFill>
                <a:srgbClr val="CD484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51" name="Google Shape;551;p47"/>
          <p:cNvSpPr/>
          <p:nvPr/>
        </p:nvSpPr>
        <p:spPr>
          <a:xfrm>
            <a:off x="4493650" y="2095250"/>
            <a:ext cx="48300" cy="1690500"/>
          </a:xfrm>
          <a:prstGeom prst="rect">
            <a:avLst/>
          </a:prstGeom>
          <a:solidFill>
            <a:srgbClr val="FF5E67">
              <a:alpha val="20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47"/>
          <p:cNvSpPr txBox="1"/>
          <p:nvPr/>
        </p:nvSpPr>
        <p:spPr>
          <a:xfrm>
            <a:off x="0" y="462813"/>
            <a:ext cx="8933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erriweather"/>
              <a:buChar char="-"/>
            </a:pPr>
            <a:r>
              <a:rPr lang="en" b="1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Stress heterogeneity</a:t>
            </a:r>
            <a:r>
              <a:rPr lang="en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is not required for rupture reactivation and down-dip pulses</a:t>
            </a:r>
            <a:endParaRPr dirty="0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erriweather"/>
              <a:buChar char="-"/>
            </a:pPr>
            <a:r>
              <a:rPr lang="en" b="1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Strong </a:t>
            </a:r>
            <a:r>
              <a:rPr lang="en" b="1" dirty="0" err="1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coseismic</a:t>
            </a:r>
            <a:r>
              <a:rPr lang="en" b="1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re-strengthening </a:t>
            </a:r>
            <a:r>
              <a:rPr lang="en" dirty="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leads to rupture reactivation and down-dip pulses</a:t>
            </a:r>
            <a:endParaRPr dirty="0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553" name="Google Shape;553;p47"/>
          <p:cNvPicPr preferRelativeResize="0"/>
          <p:nvPr/>
        </p:nvPicPr>
        <p:blipFill rotWithShape="1">
          <a:blip r:embed="rId4">
            <a:alphaModFix/>
          </a:blip>
          <a:srcRect r="31958"/>
          <a:stretch/>
        </p:blipFill>
        <p:spPr>
          <a:xfrm>
            <a:off x="128600" y="1958925"/>
            <a:ext cx="3817550" cy="2727304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7"/>
          <p:cNvSpPr/>
          <p:nvPr/>
        </p:nvSpPr>
        <p:spPr>
          <a:xfrm>
            <a:off x="5015700" y="2090488"/>
            <a:ext cx="256200" cy="1690500"/>
          </a:xfrm>
          <a:prstGeom prst="rect">
            <a:avLst/>
          </a:prstGeom>
          <a:solidFill>
            <a:srgbClr val="B3B3B3">
              <a:alpha val="120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7"/>
          <p:cNvSpPr/>
          <p:nvPr/>
        </p:nvSpPr>
        <p:spPr>
          <a:xfrm>
            <a:off x="7041300" y="2085725"/>
            <a:ext cx="613200" cy="1700100"/>
          </a:xfrm>
          <a:prstGeom prst="rect">
            <a:avLst/>
          </a:prstGeom>
          <a:solidFill>
            <a:srgbClr val="B3B3B3">
              <a:alpha val="120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6" name="Google Shape;556;p47"/>
          <p:cNvGrpSpPr/>
          <p:nvPr/>
        </p:nvGrpSpPr>
        <p:grpSpPr>
          <a:xfrm>
            <a:off x="1318752" y="1879534"/>
            <a:ext cx="0" cy="1935539"/>
            <a:chOff x="894525" y="1422525"/>
            <a:chExt cx="0" cy="2062375"/>
          </a:xfrm>
        </p:grpSpPr>
        <p:cxnSp>
          <p:nvCxnSpPr>
            <p:cNvPr id="557" name="Google Shape;557;p47"/>
            <p:cNvCxnSpPr/>
            <p:nvPr/>
          </p:nvCxnSpPr>
          <p:spPr>
            <a:xfrm rot="10800000">
              <a:off x="894525" y="1615000"/>
              <a:ext cx="0" cy="18699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47"/>
            <p:cNvCxnSpPr/>
            <p:nvPr/>
          </p:nvCxnSpPr>
          <p:spPr>
            <a:xfrm>
              <a:off x="894525" y="1422525"/>
              <a:ext cx="0" cy="1554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559" name="Google Shape;559;p47"/>
          <p:cNvGrpSpPr/>
          <p:nvPr/>
        </p:nvGrpSpPr>
        <p:grpSpPr>
          <a:xfrm>
            <a:off x="3179527" y="1879534"/>
            <a:ext cx="0" cy="1935539"/>
            <a:chOff x="894525" y="1422525"/>
            <a:chExt cx="0" cy="2062375"/>
          </a:xfrm>
        </p:grpSpPr>
        <p:cxnSp>
          <p:nvCxnSpPr>
            <p:cNvPr id="560" name="Google Shape;560;p47"/>
            <p:cNvCxnSpPr/>
            <p:nvPr/>
          </p:nvCxnSpPr>
          <p:spPr>
            <a:xfrm rot="10800000">
              <a:off x="894525" y="1615000"/>
              <a:ext cx="0" cy="18699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47"/>
            <p:cNvCxnSpPr/>
            <p:nvPr/>
          </p:nvCxnSpPr>
          <p:spPr>
            <a:xfrm>
              <a:off x="894525" y="1422525"/>
              <a:ext cx="0" cy="1554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562" name="Google Shape;562;p47"/>
          <p:cNvSpPr txBox="1"/>
          <p:nvPr/>
        </p:nvSpPr>
        <p:spPr>
          <a:xfrm>
            <a:off x="252675" y="1241625"/>
            <a:ext cx="353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Along dip profile of</a:t>
            </a:r>
            <a:r>
              <a:rPr lang="en" sz="1200" b="1">
                <a:solidFill>
                  <a:srgbClr val="CD484F"/>
                </a:solidFill>
                <a:latin typeface="Merriweather"/>
                <a:ea typeface="Merriweather"/>
                <a:cs typeface="Merriweather"/>
                <a:sym typeface="Merriweather"/>
              </a:rPr>
              <a:t> slip-rate</a:t>
            </a:r>
            <a:r>
              <a:rPr lang="en" sz="12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 and </a:t>
            </a:r>
            <a:r>
              <a:rPr lang="en" sz="1200" b="1">
                <a:solidFill>
                  <a:srgbClr val="674EA7"/>
                </a:solidFill>
                <a:latin typeface="Merriweather"/>
                <a:ea typeface="Merriweather"/>
                <a:cs typeface="Merriweather"/>
                <a:sym typeface="Merriweather"/>
              </a:rPr>
              <a:t>traction</a:t>
            </a:r>
            <a:endParaRPr sz="1200" b="1">
              <a:solidFill>
                <a:srgbClr val="6F6995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6F6995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63" name="Google Shape;563;p47"/>
          <p:cNvSpPr txBox="1"/>
          <p:nvPr/>
        </p:nvSpPr>
        <p:spPr>
          <a:xfrm>
            <a:off x="4141575" y="1253463"/>
            <a:ext cx="36804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Hypocenter </a:t>
            </a:r>
            <a:r>
              <a:rPr lang="en" sz="1200" b="1">
                <a:solidFill>
                  <a:srgbClr val="CD484F"/>
                </a:solidFill>
                <a:latin typeface="Merriweather"/>
                <a:ea typeface="Merriweather"/>
                <a:cs typeface="Merriweather"/>
                <a:sym typeface="Merriweather"/>
              </a:rPr>
              <a:t>slip-rate</a:t>
            </a:r>
            <a:r>
              <a:rPr lang="en" sz="12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 and </a:t>
            </a:r>
            <a:r>
              <a:rPr lang="en" sz="1200" b="1">
                <a:solidFill>
                  <a:srgbClr val="674EA7"/>
                </a:solidFill>
                <a:latin typeface="Merriweather"/>
                <a:ea typeface="Merriweather"/>
                <a:cs typeface="Merriweather"/>
                <a:sym typeface="Merriweather"/>
              </a:rPr>
              <a:t>traction</a:t>
            </a:r>
            <a:r>
              <a:rPr lang="en" sz="1200" b="1">
                <a:solidFill>
                  <a:srgbClr val="6F6995"/>
                </a:solidFill>
                <a:latin typeface="Merriweather"/>
                <a:ea typeface="Merriweather"/>
                <a:cs typeface="Merriweather"/>
                <a:sym typeface="Merriweather"/>
              </a:rPr>
              <a:t> evolution</a:t>
            </a:r>
            <a:endParaRPr sz="1200" b="1">
              <a:solidFill>
                <a:srgbClr val="6F6995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564" name="Google Shape;564;p47"/>
          <p:cNvCxnSpPr/>
          <p:nvPr/>
        </p:nvCxnSpPr>
        <p:spPr>
          <a:xfrm rot="10800000" flipH="1">
            <a:off x="1441400" y="3415350"/>
            <a:ext cx="159300" cy="140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stealth" w="med" len="med"/>
            <a:tailEnd type="non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9"/>
          <p:cNvSpPr txBox="1">
            <a:spLocks noGrp="1"/>
          </p:cNvSpPr>
          <p:nvPr>
            <p:ph type="title"/>
          </p:nvPr>
        </p:nvSpPr>
        <p:spPr>
          <a:xfrm>
            <a:off x="18662" y="0"/>
            <a:ext cx="77250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Spontaneous rupture arrest due to stress heterogeneity </a:t>
            </a:r>
            <a:endParaRPr sz="2000" b="1"/>
          </a:p>
        </p:txBody>
      </p:sp>
      <p:sp>
        <p:nvSpPr>
          <p:cNvPr id="582" name="Google Shape;582;p49"/>
          <p:cNvSpPr txBox="1"/>
          <p:nvPr/>
        </p:nvSpPr>
        <p:spPr>
          <a:xfrm>
            <a:off x="170450" y="620600"/>
            <a:ext cx="716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erriweather"/>
              <a:buChar char="-"/>
            </a:pPr>
            <a:r>
              <a:rPr lang="en" b="1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Spontaneous rupture arrest</a:t>
            </a:r>
            <a:r>
              <a:rPr lang="en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along-strike due to</a:t>
            </a:r>
            <a:r>
              <a:rPr lang="en" b="1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stress heterogeneity</a:t>
            </a:r>
            <a:endParaRPr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583" name="Google Shape;58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237" y="2135942"/>
            <a:ext cx="1807400" cy="2897758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49"/>
          <p:cNvSpPr txBox="1"/>
          <p:nvPr/>
        </p:nvSpPr>
        <p:spPr>
          <a:xfrm>
            <a:off x="8276279" y="4469188"/>
            <a:ext cx="644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dk2"/>
                </a:solidFill>
                <a:highlight>
                  <a:schemeClr val="lt1"/>
                </a:highlight>
              </a:rPr>
              <a:t>Slip [m]</a:t>
            </a:r>
            <a:endParaRPr sz="700" b="1">
              <a:solidFill>
                <a:schemeClr val="dk2"/>
              </a:solidFill>
              <a:highlight>
                <a:schemeClr val="lt1"/>
              </a:highlight>
            </a:endParaRPr>
          </a:p>
        </p:txBody>
      </p:sp>
      <p:grpSp>
        <p:nvGrpSpPr>
          <p:cNvPr id="585" name="Google Shape;585;p49"/>
          <p:cNvGrpSpPr/>
          <p:nvPr/>
        </p:nvGrpSpPr>
        <p:grpSpPr>
          <a:xfrm>
            <a:off x="190712" y="2130832"/>
            <a:ext cx="2040400" cy="2907993"/>
            <a:chOff x="533325" y="1979557"/>
            <a:chExt cx="2040400" cy="2907993"/>
          </a:xfrm>
        </p:grpSpPr>
        <p:pic>
          <p:nvPicPr>
            <p:cNvPr id="586" name="Google Shape;586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3325" y="1979557"/>
              <a:ext cx="1828700" cy="29079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7" name="Google Shape;587;p49"/>
            <p:cNvSpPr txBox="1"/>
            <p:nvPr/>
          </p:nvSpPr>
          <p:spPr>
            <a:xfrm>
              <a:off x="1517025" y="4558175"/>
              <a:ext cx="975600" cy="123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2"/>
                  </a:solidFill>
                </a:rPr>
                <a:t>    -30         30</a:t>
              </a:r>
              <a:endParaRPr sz="800">
                <a:solidFill>
                  <a:schemeClr val="dk2"/>
                </a:solidFill>
              </a:endParaRPr>
            </a:p>
          </p:txBody>
        </p:sp>
        <p:sp>
          <p:nvSpPr>
            <p:cNvPr id="588" name="Google Shape;588;p49"/>
            <p:cNvSpPr txBox="1"/>
            <p:nvPr/>
          </p:nvSpPr>
          <p:spPr>
            <a:xfrm>
              <a:off x="1274125" y="4241312"/>
              <a:ext cx="1299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dk2"/>
                  </a:solidFill>
                  <a:highlight>
                    <a:schemeClr val="lt1"/>
                  </a:highlight>
                </a:rPr>
                <a:t>Along-dip </a:t>
              </a:r>
              <a:br>
                <a:rPr lang="en" sz="800" b="1">
                  <a:solidFill>
                    <a:schemeClr val="dk2"/>
                  </a:solidFill>
                  <a:highlight>
                    <a:schemeClr val="lt1"/>
                  </a:highlight>
                </a:rPr>
              </a:br>
              <a:r>
                <a:rPr lang="en" sz="800" b="1">
                  <a:solidFill>
                    <a:schemeClr val="dk2"/>
                  </a:solidFill>
                  <a:highlight>
                    <a:schemeClr val="lt1"/>
                  </a:highlight>
                </a:rPr>
                <a:t>traction [MPa]</a:t>
              </a:r>
              <a:br>
                <a:rPr lang="en" sz="800" b="1">
                  <a:solidFill>
                    <a:schemeClr val="dk2"/>
                  </a:solidFill>
                  <a:highlight>
                    <a:schemeClr val="lt1"/>
                  </a:highlight>
                </a:rPr>
              </a:br>
              <a:endParaRPr sz="800" b="1">
                <a:solidFill>
                  <a:schemeClr val="dk2"/>
                </a:solidFill>
                <a:highlight>
                  <a:schemeClr val="lt1"/>
                </a:highlight>
              </a:endParaRPr>
            </a:p>
          </p:txBody>
        </p:sp>
      </p:grpSp>
      <p:pic>
        <p:nvPicPr>
          <p:cNvPr id="589" name="Google Shape;58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7252" y="2098288"/>
            <a:ext cx="1998459" cy="297305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49"/>
          <p:cNvSpPr txBox="1"/>
          <p:nvPr/>
        </p:nvSpPr>
        <p:spPr>
          <a:xfrm>
            <a:off x="5795264" y="4664359"/>
            <a:ext cx="1142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  <a:highlight>
                  <a:schemeClr val="lt1"/>
                </a:highlight>
              </a:rPr>
              <a:t>-30MPa                30 MPa</a:t>
            </a:r>
            <a:endParaRPr sz="600">
              <a:solidFill>
                <a:schemeClr val="dk2"/>
              </a:solidFill>
              <a:highlight>
                <a:schemeClr val="lt1"/>
              </a:highlight>
            </a:endParaRPr>
          </a:p>
        </p:txBody>
      </p:sp>
      <p:sp>
        <p:nvSpPr>
          <p:cNvPr id="591" name="Google Shape;591;p49"/>
          <p:cNvSpPr txBox="1"/>
          <p:nvPr/>
        </p:nvSpPr>
        <p:spPr>
          <a:xfrm>
            <a:off x="5702294" y="4452811"/>
            <a:ext cx="127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dk2"/>
                </a:solidFill>
                <a:highlight>
                  <a:schemeClr val="lt1"/>
                </a:highlight>
              </a:rPr>
              <a:t>Along-dip </a:t>
            </a:r>
            <a:br>
              <a:rPr lang="en" sz="700" b="1">
                <a:solidFill>
                  <a:schemeClr val="dk2"/>
                </a:solidFill>
                <a:highlight>
                  <a:schemeClr val="lt1"/>
                </a:highlight>
              </a:rPr>
            </a:br>
            <a:r>
              <a:rPr lang="en" sz="700" b="1">
                <a:solidFill>
                  <a:schemeClr val="dk2"/>
                </a:solidFill>
                <a:highlight>
                  <a:schemeClr val="lt1"/>
                </a:highlight>
              </a:rPr>
              <a:t>traction [MPa]    </a:t>
            </a:r>
            <a:endParaRPr sz="700" b="1">
              <a:solidFill>
                <a:schemeClr val="dk2"/>
              </a:solidFill>
              <a:highlight>
                <a:schemeClr val="lt1"/>
              </a:highlight>
            </a:endParaRPr>
          </a:p>
        </p:txBody>
      </p:sp>
      <p:cxnSp>
        <p:nvCxnSpPr>
          <p:cNvPr id="592" name="Google Shape;592;p49"/>
          <p:cNvCxnSpPr/>
          <p:nvPr/>
        </p:nvCxnSpPr>
        <p:spPr>
          <a:xfrm>
            <a:off x="4685175" y="1794775"/>
            <a:ext cx="0" cy="317070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593" name="Google Shape;593;p49"/>
          <p:cNvPicPr preferRelativeResize="0"/>
          <p:nvPr/>
        </p:nvPicPr>
        <p:blipFill rotWithShape="1">
          <a:blip r:embed="rId6">
            <a:alphaModFix/>
          </a:blip>
          <a:srcRect l="8307" b="3437"/>
          <a:stretch/>
        </p:blipFill>
        <p:spPr>
          <a:xfrm>
            <a:off x="2416550" y="2138735"/>
            <a:ext cx="2040425" cy="3000014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49"/>
          <p:cNvSpPr txBox="1">
            <a:spLocks noGrp="1"/>
          </p:cNvSpPr>
          <p:nvPr>
            <p:ph type="sldNum" idx="12"/>
          </p:nvPr>
        </p:nvSpPr>
        <p:spPr>
          <a:xfrm>
            <a:off x="8595295" y="47616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595" name="Google Shape;595;p49"/>
          <p:cNvSpPr txBox="1"/>
          <p:nvPr/>
        </p:nvSpPr>
        <p:spPr>
          <a:xfrm>
            <a:off x="6981800" y="1316775"/>
            <a:ext cx="247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Resulting slip distribution</a:t>
            </a: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96" name="Google Shape;596;p49"/>
          <p:cNvSpPr txBox="1"/>
          <p:nvPr/>
        </p:nvSpPr>
        <p:spPr>
          <a:xfrm>
            <a:off x="4731125" y="1262750"/>
            <a:ext cx="23307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Median finite-fault model informed multi-scale stress heterogeneity </a:t>
            </a: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97" name="Google Shape;597;p49"/>
          <p:cNvSpPr txBox="1"/>
          <p:nvPr/>
        </p:nvSpPr>
        <p:spPr>
          <a:xfrm>
            <a:off x="170450" y="1359588"/>
            <a:ext cx="224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Regional initial stress </a:t>
            </a:r>
            <a:b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(depth-dependent)</a:t>
            </a: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98" name="Google Shape;598;p49"/>
          <p:cNvSpPr txBox="1"/>
          <p:nvPr/>
        </p:nvSpPr>
        <p:spPr>
          <a:xfrm>
            <a:off x="2330925" y="1359438"/>
            <a:ext cx="2270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Resulting slip distribution</a:t>
            </a:r>
            <a:endParaRPr sz="11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0"/>
          <p:cNvSpPr txBox="1"/>
          <p:nvPr/>
        </p:nvSpPr>
        <p:spPr>
          <a:xfrm>
            <a:off x="170450" y="620600"/>
            <a:ext cx="716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erriweather"/>
              <a:buChar char="-"/>
            </a:pPr>
            <a:r>
              <a:rPr lang="en" b="1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Spontaneous rupture arrest </a:t>
            </a:r>
            <a:r>
              <a:rPr lang="en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along-strike due to</a:t>
            </a:r>
            <a:r>
              <a:rPr lang="en" b="1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 stress heterogeneity</a:t>
            </a:r>
            <a:endParaRPr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04" name="Google Shape;60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237" y="2135942"/>
            <a:ext cx="1807400" cy="2897758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50"/>
          <p:cNvSpPr txBox="1"/>
          <p:nvPr/>
        </p:nvSpPr>
        <p:spPr>
          <a:xfrm>
            <a:off x="8276279" y="4469188"/>
            <a:ext cx="644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dk2"/>
                </a:solidFill>
                <a:highlight>
                  <a:schemeClr val="lt1"/>
                </a:highlight>
              </a:rPr>
              <a:t>Slip [m]</a:t>
            </a:r>
            <a:endParaRPr sz="700" b="1">
              <a:solidFill>
                <a:schemeClr val="dk2"/>
              </a:solidFill>
              <a:highlight>
                <a:schemeClr val="lt1"/>
              </a:highlight>
            </a:endParaRPr>
          </a:p>
        </p:txBody>
      </p:sp>
      <p:grpSp>
        <p:nvGrpSpPr>
          <p:cNvPr id="606" name="Google Shape;606;p50"/>
          <p:cNvGrpSpPr/>
          <p:nvPr/>
        </p:nvGrpSpPr>
        <p:grpSpPr>
          <a:xfrm>
            <a:off x="190712" y="2130832"/>
            <a:ext cx="2040400" cy="2907993"/>
            <a:chOff x="533325" y="1979557"/>
            <a:chExt cx="2040400" cy="2907993"/>
          </a:xfrm>
        </p:grpSpPr>
        <p:pic>
          <p:nvPicPr>
            <p:cNvPr id="607" name="Google Shape;607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3325" y="1979557"/>
              <a:ext cx="1828700" cy="29079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8" name="Google Shape;608;p50"/>
            <p:cNvSpPr txBox="1"/>
            <p:nvPr/>
          </p:nvSpPr>
          <p:spPr>
            <a:xfrm>
              <a:off x="1517025" y="4558175"/>
              <a:ext cx="975600" cy="123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2"/>
                  </a:solidFill>
                </a:rPr>
                <a:t>    -30         30</a:t>
              </a:r>
              <a:endParaRPr sz="800">
                <a:solidFill>
                  <a:schemeClr val="dk2"/>
                </a:solidFill>
              </a:endParaRPr>
            </a:p>
          </p:txBody>
        </p:sp>
        <p:sp>
          <p:nvSpPr>
            <p:cNvPr id="609" name="Google Shape;609;p50"/>
            <p:cNvSpPr txBox="1"/>
            <p:nvPr/>
          </p:nvSpPr>
          <p:spPr>
            <a:xfrm>
              <a:off x="1274125" y="4241312"/>
              <a:ext cx="1299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dk2"/>
                  </a:solidFill>
                  <a:highlight>
                    <a:schemeClr val="lt1"/>
                  </a:highlight>
                </a:rPr>
                <a:t>Along-dip </a:t>
              </a:r>
              <a:br>
                <a:rPr lang="en" sz="800" b="1">
                  <a:solidFill>
                    <a:schemeClr val="dk2"/>
                  </a:solidFill>
                  <a:highlight>
                    <a:schemeClr val="lt1"/>
                  </a:highlight>
                </a:rPr>
              </a:br>
              <a:r>
                <a:rPr lang="en" sz="800" b="1">
                  <a:solidFill>
                    <a:schemeClr val="dk2"/>
                  </a:solidFill>
                  <a:highlight>
                    <a:schemeClr val="lt1"/>
                  </a:highlight>
                </a:rPr>
                <a:t>traction [MPa]</a:t>
              </a:r>
              <a:br>
                <a:rPr lang="en" sz="800" b="1">
                  <a:solidFill>
                    <a:schemeClr val="dk2"/>
                  </a:solidFill>
                  <a:highlight>
                    <a:schemeClr val="lt1"/>
                  </a:highlight>
                </a:rPr>
              </a:br>
              <a:endParaRPr sz="800" b="1">
                <a:solidFill>
                  <a:schemeClr val="dk2"/>
                </a:solidFill>
                <a:highlight>
                  <a:schemeClr val="lt1"/>
                </a:highlight>
              </a:endParaRPr>
            </a:p>
          </p:txBody>
        </p:sp>
      </p:grpSp>
      <p:pic>
        <p:nvPicPr>
          <p:cNvPr id="610" name="Google Shape;61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7252" y="2098288"/>
            <a:ext cx="1998459" cy="297305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50"/>
          <p:cNvSpPr txBox="1"/>
          <p:nvPr/>
        </p:nvSpPr>
        <p:spPr>
          <a:xfrm>
            <a:off x="5795264" y="4664359"/>
            <a:ext cx="1142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  <a:highlight>
                  <a:schemeClr val="lt1"/>
                </a:highlight>
              </a:rPr>
              <a:t>-30MPa                30 MPa</a:t>
            </a:r>
            <a:endParaRPr sz="600">
              <a:solidFill>
                <a:schemeClr val="dk2"/>
              </a:solidFill>
              <a:highlight>
                <a:schemeClr val="lt1"/>
              </a:highlight>
            </a:endParaRPr>
          </a:p>
        </p:txBody>
      </p:sp>
      <p:sp>
        <p:nvSpPr>
          <p:cNvPr id="612" name="Google Shape;612;p50"/>
          <p:cNvSpPr txBox="1"/>
          <p:nvPr/>
        </p:nvSpPr>
        <p:spPr>
          <a:xfrm>
            <a:off x="5702294" y="4452811"/>
            <a:ext cx="127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dk2"/>
                </a:solidFill>
                <a:highlight>
                  <a:schemeClr val="lt1"/>
                </a:highlight>
              </a:rPr>
              <a:t>Along-dip </a:t>
            </a:r>
            <a:br>
              <a:rPr lang="en" sz="700" b="1">
                <a:solidFill>
                  <a:schemeClr val="dk2"/>
                </a:solidFill>
                <a:highlight>
                  <a:schemeClr val="lt1"/>
                </a:highlight>
              </a:rPr>
            </a:br>
            <a:r>
              <a:rPr lang="en" sz="700" b="1">
                <a:solidFill>
                  <a:schemeClr val="dk2"/>
                </a:solidFill>
                <a:highlight>
                  <a:schemeClr val="lt1"/>
                </a:highlight>
              </a:rPr>
              <a:t>traction [MPa]    </a:t>
            </a:r>
            <a:endParaRPr sz="700" b="1">
              <a:solidFill>
                <a:schemeClr val="dk2"/>
              </a:solidFill>
              <a:highlight>
                <a:schemeClr val="lt1"/>
              </a:highlight>
            </a:endParaRPr>
          </a:p>
        </p:txBody>
      </p:sp>
      <p:sp>
        <p:nvSpPr>
          <p:cNvPr id="613" name="Google Shape;613;p50"/>
          <p:cNvSpPr txBox="1"/>
          <p:nvPr/>
        </p:nvSpPr>
        <p:spPr>
          <a:xfrm>
            <a:off x="6981800" y="1316775"/>
            <a:ext cx="247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Resulting slip distribution</a:t>
            </a: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614" name="Google Shape;614;p50"/>
          <p:cNvCxnSpPr/>
          <p:nvPr/>
        </p:nvCxnSpPr>
        <p:spPr>
          <a:xfrm>
            <a:off x="4685175" y="1794775"/>
            <a:ext cx="0" cy="317070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615" name="Google Shape;615;p50"/>
          <p:cNvPicPr preferRelativeResize="0"/>
          <p:nvPr/>
        </p:nvPicPr>
        <p:blipFill rotWithShape="1">
          <a:blip r:embed="rId6">
            <a:alphaModFix/>
          </a:blip>
          <a:srcRect l="8307" b="3437"/>
          <a:stretch/>
        </p:blipFill>
        <p:spPr>
          <a:xfrm>
            <a:off x="2416550" y="2138735"/>
            <a:ext cx="2040425" cy="3000014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50"/>
          <p:cNvSpPr txBox="1">
            <a:spLocks noGrp="1"/>
          </p:cNvSpPr>
          <p:nvPr>
            <p:ph type="sldNum" idx="12"/>
          </p:nvPr>
        </p:nvSpPr>
        <p:spPr>
          <a:xfrm>
            <a:off x="8595295" y="47616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617" name="Google Shape;617;p50"/>
          <p:cNvPicPr preferRelativeResize="0"/>
          <p:nvPr/>
        </p:nvPicPr>
        <p:blipFill rotWithShape="1">
          <a:blip r:embed="rId7">
            <a:alphaModFix/>
          </a:blip>
          <a:srcRect l="11466" t="12341" r="51771" b="19362"/>
          <a:stretch/>
        </p:blipFill>
        <p:spPr>
          <a:xfrm>
            <a:off x="5768975" y="2197437"/>
            <a:ext cx="1742549" cy="27747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18" name="Google Shape;618;p50"/>
          <p:cNvSpPr txBox="1"/>
          <p:nvPr/>
        </p:nvSpPr>
        <p:spPr>
          <a:xfrm>
            <a:off x="5040350" y="2226400"/>
            <a:ext cx="319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  <a:highlight>
                  <a:srgbClr val="104779"/>
                </a:highlight>
                <a:latin typeface="Merriweather"/>
                <a:ea typeface="Merriweather"/>
                <a:cs typeface="Merriweather"/>
                <a:sym typeface="Merriweather"/>
              </a:rPr>
              <a:t>Median of </a:t>
            </a:r>
            <a:br>
              <a:rPr lang="en" sz="1200" dirty="0">
                <a:solidFill>
                  <a:schemeClr val="lt1"/>
                </a:solidFill>
                <a:highlight>
                  <a:srgbClr val="104779"/>
                </a:highlight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200" dirty="0">
                <a:solidFill>
                  <a:schemeClr val="lt1"/>
                </a:solidFill>
                <a:highlight>
                  <a:srgbClr val="104779"/>
                </a:highlight>
                <a:latin typeface="Merriweather"/>
                <a:ea typeface="Merriweather"/>
                <a:cs typeface="Merriweather"/>
                <a:sym typeface="Merriweather"/>
              </a:rPr>
              <a:t>32 kinematic slip model</a:t>
            </a:r>
            <a:endParaRPr sz="1200" dirty="0">
              <a:solidFill>
                <a:schemeClr val="lt1"/>
              </a:solidFill>
              <a:highlight>
                <a:srgbClr val="104779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19" name="Google Shape;619;p50"/>
          <p:cNvSpPr txBox="1">
            <a:spLocks noGrp="1"/>
          </p:cNvSpPr>
          <p:nvPr>
            <p:ph type="title"/>
          </p:nvPr>
        </p:nvSpPr>
        <p:spPr>
          <a:xfrm>
            <a:off x="18662" y="0"/>
            <a:ext cx="77250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Spontaneous rupture arrest due to stress heterogeneity </a:t>
            </a:r>
            <a:endParaRPr sz="2000" b="1" dirty="0"/>
          </a:p>
        </p:txBody>
      </p:sp>
      <p:sp>
        <p:nvSpPr>
          <p:cNvPr id="620" name="Google Shape;620;p50"/>
          <p:cNvSpPr txBox="1"/>
          <p:nvPr/>
        </p:nvSpPr>
        <p:spPr>
          <a:xfrm>
            <a:off x="4731125" y="1262750"/>
            <a:ext cx="23307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Median finite-fault model informed multi-scale stress heterogeneity </a:t>
            </a: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21" name="Google Shape;621;p50"/>
          <p:cNvSpPr txBox="1"/>
          <p:nvPr/>
        </p:nvSpPr>
        <p:spPr>
          <a:xfrm>
            <a:off x="170450" y="1359588"/>
            <a:ext cx="224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Regional initial stress </a:t>
            </a:r>
            <a:b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(depth-dependent)</a:t>
            </a: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22" name="Google Shape;622;p50"/>
          <p:cNvSpPr txBox="1"/>
          <p:nvPr/>
        </p:nvSpPr>
        <p:spPr>
          <a:xfrm>
            <a:off x="2330925" y="1359438"/>
            <a:ext cx="2270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Resulting slip distribution</a:t>
            </a:r>
            <a:endParaRPr sz="11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1"/>
          <p:cNvSpPr txBox="1">
            <a:spLocks noGrp="1"/>
          </p:cNvSpPr>
          <p:nvPr>
            <p:ph type="title"/>
          </p:nvPr>
        </p:nvSpPr>
        <p:spPr>
          <a:xfrm>
            <a:off x="18662" y="27993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750" b="1" dirty="0"/>
              <a:t>Conclusions - What governs the 3D complexity of the Tohoku-Oki earthquake?</a:t>
            </a:r>
            <a:endParaRPr sz="1750" b="1" dirty="0"/>
          </a:p>
        </p:txBody>
      </p:sp>
      <p:sp>
        <p:nvSpPr>
          <p:cNvPr id="628" name="Google Shape;628;p51"/>
          <p:cNvSpPr txBox="1">
            <a:spLocks noGrp="1"/>
          </p:cNvSpPr>
          <p:nvPr>
            <p:ph type="body" idx="1"/>
          </p:nvPr>
        </p:nvSpPr>
        <p:spPr>
          <a:xfrm>
            <a:off x="311700" y="1098075"/>
            <a:ext cx="8520600" cy="34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lang="en" b="1" dirty="0">
                <a:solidFill>
                  <a:schemeClr val="dk1"/>
                </a:solidFill>
              </a:rPr>
              <a:t>Coseismic re-strengthening</a:t>
            </a:r>
            <a:r>
              <a:rPr lang="en" dirty="0">
                <a:solidFill>
                  <a:schemeClr val="dk1"/>
                </a:solidFill>
              </a:rPr>
              <a:t> controls </a:t>
            </a:r>
            <a:r>
              <a:rPr lang="en" i="1" dirty="0">
                <a:solidFill>
                  <a:schemeClr val="dk1"/>
                </a:solidFill>
              </a:rPr>
              <a:t>rupture</a:t>
            </a:r>
            <a:r>
              <a:rPr lang="en" dirty="0">
                <a:solidFill>
                  <a:schemeClr val="dk1"/>
                </a:solidFill>
              </a:rPr>
              <a:t> </a:t>
            </a:r>
            <a:r>
              <a:rPr lang="en" i="1" dirty="0">
                <a:solidFill>
                  <a:schemeClr val="dk1"/>
                </a:solidFill>
              </a:rPr>
              <a:t>reactivation </a:t>
            </a:r>
            <a:r>
              <a:rPr lang="en" dirty="0">
                <a:solidFill>
                  <a:schemeClr val="dk1"/>
                </a:solidFill>
              </a:rPr>
              <a:t>and</a:t>
            </a:r>
            <a:r>
              <a:rPr lang="en" i="1" dirty="0">
                <a:solidFill>
                  <a:schemeClr val="dk1"/>
                </a:solidFill>
              </a:rPr>
              <a:t> down-dip slip pulses</a:t>
            </a:r>
            <a:endParaRPr i="1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lang="en" b="1" dirty="0">
                <a:solidFill>
                  <a:schemeClr val="dk1"/>
                </a:solidFill>
              </a:rPr>
              <a:t>Stress heterogeneity</a:t>
            </a:r>
            <a:r>
              <a:rPr lang="en" dirty="0">
                <a:solidFill>
                  <a:schemeClr val="dk1"/>
                </a:solidFill>
              </a:rPr>
              <a:t> is not required for </a:t>
            </a:r>
            <a:r>
              <a:rPr lang="en" i="1" dirty="0">
                <a:solidFill>
                  <a:schemeClr val="dk1"/>
                </a:solidFill>
              </a:rPr>
              <a:t>rupture reactivation </a:t>
            </a:r>
            <a:r>
              <a:rPr lang="en" dirty="0">
                <a:solidFill>
                  <a:schemeClr val="dk1"/>
                </a:solidFill>
              </a:rPr>
              <a:t>or</a:t>
            </a:r>
            <a:r>
              <a:rPr lang="en" i="1" dirty="0">
                <a:solidFill>
                  <a:schemeClr val="dk1"/>
                </a:solidFill>
              </a:rPr>
              <a:t> down-dip slip pulses</a:t>
            </a:r>
            <a:endParaRPr i="1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❖"/>
            </a:pPr>
            <a:r>
              <a:rPr lang="en" b="1" dirty="0">
                <a:solidFill>
                  <a:schemeClr val="dk1"/>
                </a:solidFill>
              </a:rPr>
              <a:t>Stress heterogeneity </a:t>
            </a:r>
            <a:r>
              <a:rPr lang="en" dirty="0">
                <a:solidFill>
                  <a:schemeClr val="dk1"/>
                </a:solidFill>
              </a:rPr>
              <a:t>informed by finite-fault models is sufficient to </a:t>
            </a:r>
            <a:r>
              <a:rPr lang="en" i="1" dirty="0">
                <a:solidFill>
                  <a:schemeClr val="dk1"/>
                </a:solidFill>
              </a:rPr>
              <a:t>spontaneously arrest earthquake rupture along-strike</a:t>
            </a:r>
            <a:r>
              <a:rPr lang="en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629" name="Google Shape;629;p51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67" name="Google Shape;167;p29"/>
          <p:cNvSpPr txBox="1"/>
          <p:nvPr/>
        </p:nvSpPr>
        <p:spPr>
          <a:xfrm>
            <a:off x="0" y="0"/>
            <a:ext cx="8630400" cy="13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057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rPr>
              <a:t>Rupture re-activation during the Tohoku-Oki earthquake </a:t>
            </a:r>
            <a:endParaRPr sz="1900" b="1">
              <a:solidFill>
                <a:srgbClr val="07376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175" y="1612975"/>
            <a:ext cx="4184340" cy="327507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9"/>
          <p:cNvSpPr txBox="1"/>
          <p:nvPr/>
        </p:nvSpPr>
        <p:spPr>
          <a:xfrm>
            <a:off x="465125" y="4828625"/>
            <a:ext cx="164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Lee et al., 2011</a:t>
            </a:r>
            <a:endParaRPr sz="9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70" name="Google Shape;170;p29"/>
          <p:cNvSpPr txBox="1"/>
          <p:nvPr/>
        </p:nvSpPr>
        <p:spPr>
          <a:xfrm>
            <a:off x="5088725" y="4769700"/>
            <a:ext cx="3633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Finite-fault model using regional seismic data</a:t>
            </a: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71" name="Google Shape;171;p29"/>
          <p:cNvSpPr txBox="1"/>
          <p:nvPr/>
        </p:nvSpPr>
        <p:spPr>
          <a:xfrm>
            <a:off x="1786900" y="4769700"/>
            <a:ext cx="3633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Strong-ground motions records</a:t>
            </a: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72" name="Google Shape;172;p29"/>
          <p:cNvSpPr txBox="1"/>
          <p:nvPr/>
        </p:nvSpPr>
        <p:spPr>
          <a:xfrm>
            <a:off x="236175" y="545750"/>
            <a:ext cx="805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❖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Strong ground motion recordings and finite-fault inversions suggest </a:t>
            </a:r>
            <a:b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rupture</a:t>
            </a: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re-activation at the hypocenter region </a:t>
            </a: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of the Tohoku-Oki earthquake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73" name="Google Shape;173;p29"/>
          <p:cNvGrpSpPr/>
          <p:nvPr/>
        </p:nvGrpSpPr>
        <p:grpSpPr>
          <a:xfrm>
            <a:off x="4727084" y="1332798"/>
            <a:ext cx="3795701" cy="3299790"/>
            <a:chOff x="4698534" y="1214661"/>
            <a:chExt cx="3795701" cy="3299790"/>
          </a:xfrm>
        </p:grpSpPr>
        <p:pic>
          <p:nvPicPr>
            <p:cNvPr id="174" name="Google Shape;174;p29"/>
            <p:cNvPicPr preferRelativeResize="0"/>
            <p:nvPr/>
          </p:nvPicPr>
          <p:blipFill rotWithShape="1">
            <a:blip r:embed="rId4">
              <a:alphaModFix/>
            </a:blip>
            <a:srcRect l="48051"/>
            <a:stretch/>
          </p:blipFill>
          <p:spPr>
            <a:xfrm>
              <a:off x="5152133" y="2805937"/>
              <a:ext cx="3342101" cy="1708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29"/>
            <p:cNvPicPr preferRelativeResize="0"/>
            <p:nvPr/>
          </p:nvPicPr>
          <p:blipFill rotWithShape="1">
            <a:blip r:embed="rId4">
              <a:alphaModFix/>
            </a:blip>
            <a:srcRect r="51976" b="2123"/>
            <a:stretch/>
          </p:blipFill>
          <p:spPr>
            <a:xfrm>
              <a:off x="4698534" y="1214661"/>
              <a:ext cx="3089524" cy="16722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6" name="Google Shape;176;p29"/>
          <p:cNvCxnSpPr/>
          <p:nvPr/>
        </p:nvCxnSpPr>
        <p:spPr>
          <a:xfrm>
            <a:off x="2004275" y="1645275"/>
            <a:ext cx="145500" cy="335400"/>
          </a:xfrm>
          <a:prstGeom prst="straightConnector1">
            <a:avLst/>
          </a:prstGeom>
          <a:noFill/>
          <a:ln w="19050" cap="flat" cmpd="sng">
            <a:solidFill>
              <a:srgbClr val="6FA8DC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77" name="Google Shape;177;p29"/>
          <p:cNvSpPr txBox="1"/>
          <p:nvPr/>
        </p:nvSpPr>
        <p:spPr>
          <a:xfrm>
            <a:off x="1232500" y="1332800"/>
            <a:ext cx="239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D85C6"/>
                </a:solidFill>
                <a:latin typeface="Merriweather"/>
                <a:ea typeface="Merriweather"/>
                <a:cs typeface="Merriweather"/>
                <a:sym typeface="Merriweather"/>
              </a:rPr>
              <a:t>First wavefront</a:t>
            </a:r>
            <a:endParaRPr sz="1000">
              <a:solidFill>
                <a:srgbClr val="3D85C6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2738875" y="1332800"/>
            <a:ext cx="160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E7CC3"/>
                </a:solidFill>
                <a:latin typeface="Merriweather"/>
                <a:ea typeface="Merriweather"/>
                <a:cs typeface="Merriweather"/>
                <a:sym typeface="Merriweather"/>
              </a:rPr>
              <a:t>Second wavefront</a:t>
            </a:r>
            <a:endParaRPr sz="1000">
              <a:solidFill>
                <a:srgbClr val="8E7CC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179" name="Google Shape;179;p29"/>
          <p:cNvCxnSpPr/>
          <p:nvPr/>
        </p:nvCxnSpPr>
        <p:spPr>
          <a:xfrm flipH="1">
            <a:off x="2350700" y="1612975"/>
            <a:ext cx="490800" cy="384300"/>
          </a:xfrm>
          <a:prstGeom prst="straightConnector1">
            <a:avLst/>
          </a:prstGeom>
          <a:noFill/>
          <a:ln w="19050" cap="flat" cmpd="sng">
            <a:solidFill>
              <a:srgbClr val="B4A7D6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6581" y="1164950"/>
            <a:ext cx="3010837" cy="397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05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11" b="1"/>
              <a:t>Down-dip high-frequency radiation</a:t>
            </a:r>
            <a:endParaRPr sz="2111" b="1"/>
          </a:p>
        </p:txBody>
      </p:sp>
      <p:sp>
        <p:nvSpPr>
          <p:cNvPr id="186" name="Google Shape;186;p30"/>
          <p:cNvSpPr txBox="1">
            <a:spLocks noGrp="1"/>
          </p:cNvSpPr>
          <p:nvPr>
            <p:ph type="body" idx="1"/>
          </p:nvPr>
        </p:nvSpPr>
        <p:spPr>
          <a:xfrm>
            <a:off x="2227710" y="4786045"/>
            <a:ext cx="1469100" cy="3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900"/>
              <a:t>Lay et al., 2012</a:t>
            </a:r>
            <a:endParaRPr sz="900"/>
          </a:p>
        </p:txBody>
      </p:sp>
      <p:sp>
        <p:nvSpPr>
          <p:cNvPr id="187" name="Google Shape;187;p30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88" name="Google Shape;188;p30"/>
          <p:cNvSpPr txBox="1"/>
          <p:nvPr/>
        </p:nvSpPr>
        <p:spPr>
          <a:xfrm>
            <a:off x="88775" y="516950"/>
            <a:ext cx="9144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❖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Teleseismic back-projection analysis suggest </a:t>
            </a:r>
            <a:r>
              <a:rPr lang="en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down-dip high-frequency radiation </a:t>
            </a:r>
            <a:endParaRPr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❖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Large fault displacements occurred at shallow depths 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94" name="Google Shape;194;p31"/>
          <p:cNvSpPr txBox="1"/>
          <p:nvPr/>
        </p:nvSpPr>
        <p:spPr>
          <a:xfrm>
            <a:off x="0" y="0"/>
            <a:ext cx="8630400" cy="6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057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rPr>
              <a:t>Along-strike rupture arrest and slip to the trench </a:t>
            </a:r>
            <a:endParaRPr sz="1900" b="1">
              <a:solidFill>
                <a:srgbClr val="07376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5" name="Google Shape;195;p31"/>
          <p:cNvSpPr txBox="1"/>
          <p:nvPr/>
        </p:nvSpPr>
        <p:spPr>
          <a:xfrm>
            <a:off x="1057385" y="8575151"/>
            <a:ext cx="1483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Shibazaki et al., 2019</a:t>
            </a:r>
            <a:endParaRPr/>
          </a:p>
        </p:txBody>
      </p:sp>
      <p:sp>
        <p:nvSpPr>
          <p:cNvPr id="196" name="Google Shape;196;p31"/>
          <p:cNvSpPr txBox="1"/>
          <p:nvPr/>
        </p:nvSpPr>
        <p:spPr>
          <a:xfrm>
            <a:off x="337325" y="540075"/>
            <a:ext cx="875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erriweather"/>
              <a:buChar char="❖"/>
            </a:pPr>
            <a:r>
              <a:rPr lang="en" sz="1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Tohoku-Oki earthquake did not rupture the entire megathrust </a:t>
            </a:r>
            <a:endParaRPr sz="15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erriweather"/>
              <a:buChar char="❖"/>
            </a:pPr>
            <a:r>
              <a:rPr lang="en" sz="1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Large slip towards the trench is observed </a:t>
            </a:r>
            <a:endParaRPr sz="15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7" name="Google Shape;19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3175" y="1695101"/>
            <a:ext cx="4544049" cy="341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925" y="5205075"/>
            <a:ext cx="2342696" cy="293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5175" y="8181542"/>
            <a:ext cx="184820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1"/>
          <p:cNvSpPr txBox="1"/>
          <p:nvPr/>
        </p:nvSpPr>
        <p:spPr>
          <a:xfrm>
            <a:off x="5373985" y="4749901"/>
            <a:ext cx="1483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Ueda et al., 2023</a:t>
            </a:r>
            <a:endParaRPr/>
          </a:p>
        </p:txBody>
      </p:sp>
      <p:sp>
        <p:nvSpPr>
          <p:cNvPr id="201" name="Google Shape;201;p31"/>
          <p:cNvSpPr txBox="1"/>
          <p:nvPr/>
        </p:nvSpPr>
        <p:spPr>
          <a:xfrm>
            <a:off x="1506475" y="1336188"/>
            <a:ext cx="678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Near trench bathymetric changes before and after Tohoku-Oki earthquake</a:t>
            </a:r>
            <a:endParaRPr sz="130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>
            <a:spLocks noGrp="1"/>
          </p:cNvSpPr>
          <p:nvPr>
            <p:ph type="body" idx="2"/>
          </p:nvPr>
        </p:nvSpPr>
        <p:spPr>
          <a:xfrm>
            <a:off x="4921058" y="478100"/>
            <a:ext cx="41001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We propose a </a:t>
            </a:r>
            <a:r>
              <a:rPr lang="en" b="1" dirty="0">
                <a:solidFill>
                  <a:schemeClr val="dk1"/>
                </a:solidFill>
              </a:rPr>
              <a:t>self-consistent</a:t>
            </a:r>
            <a:r>
              <a:rPr lang="en" dirty="0">
                <a:solidFill>
                  <a:schemeClr val="dk1"/>
                </a:solidFill>
              </a:rPr>
              <a:t> way to reproduce a realistic Tohoku-Oki earthquake rupture with the observed complexity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dirty="0">
                <a:solidFill>
                  <a:schemeClr val="dk1"/>
                </a:solidFill>
              </a:rPr>
              <a:t>rupture re-activation 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dirty="0">
                <a:solidFill>
                  <a:schemeClr val="dk1"/>
                </a:solidFill>
              </a:rPr>
              <a:t>down-dip 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high frequency radiation  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dirty="0">
                <a:solidFill>
                  <a:schemeClr val="dk1"/>
                </a:solidFill>
              </a:rPr>
              <a:t>spontaneous rupture arrest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dirty="0">
                <a:solidFill>
                  <a:schemeClr val="dk1"/>
                </a:solidFill>
              </a:rPr>
              <a:t>large slip towards the trench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07" name="Google Shape;207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6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2"/>
          <p:cNvSpPr txBox="1"/>
          <p:nvPr/>
        </p:nvSpPr>
        <p:spPr>
          <a:xfrm>
            <a:off x="0" y="289175"/>
            <a:ext cx="4524025" cy="2568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Friction or Stress </a:t>
            </a:r>
            <a:r>
              <a:rPr lang="en" sz="18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- </a:t>
            </a:r>
            <a:br>
              <a:rPr lang="en" sz="18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8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What governs megathrust earthquake complexity?</a:t>
            </a:r>
            <a:endParaRPr sz="180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-"/>
            </a:pPr>
            <a:r>
              <a:rPr lang="en" sz="18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Stress asperities? </a:t>
            </a:r>
            <a:endParaRPr sz="180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-"/>
            </a:pPr>
            <a:r>
              <a:rPr lang="en" sz="18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Frictional asperities and barriers? </a:t>
            </a:r>
            <a:endParaRPr sz="180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Char char="-"/>
            </a:pPr>
            <a:r>
              <a:rPr lang="en" sz="18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Complex dynamic friction evolution? </a:t>
            </a:r>
            <a:endParaRPr dirty="0"/>
          </a:p>
        </p:txBody>
      </p:sp>
      <p:pic>
        <p:nvPicPr>
          <p:cNvPr id="209" name="Google Shape;2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22189"/>
            <a:ext cx="2310150" cy="171398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2"/>
          <p:cNvSpPr txBox="1"/>
          <p:nvPr/>
        </p:nvSpPr>
        <p:spPr>
          <a:xfrm>
            <a:off x="434175" y="4636175"/>
            <a:ext cx="1344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Ma 2023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3200" y="2922188"/>
            <a:ext cx="2188800" cy="15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 txBox="1"/>
          <p:nvPr/>
        </p:nvSpPr>
        <p:spPr>
          <a:xfrm>
            <a:off x="2703150" y="4636175"/>
            <a:ext cx="1344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Galvez et al., 2020</a:t>
            </a:r>
            <a:endParaRPr sz="900" dirty="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4575" y="971388"/>
            <a:ext cx="5279051" cy="363192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3"/>
          <p:cNvSpPr txBox="1">
            <a:spLocks noGrp="1"/>
          </p:cNvSpPr>
          <p:nvPr>
            <p:ph type="title"/>
          </p:nvPr>
        </p:nvSpPr>
        <p:spPr>
          <a:xfrm>
            <a:off x="3800" y="1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960" b="1"/>
              <a:t>3D model with realistic slab geometry and topography</a:t>
            </a:r>
            <a:endParaRPr sz="1960" b="1"/>
          </a:p>
        </p:txBody>
      </p:sp>
      <p:sp>
        <p:nvSpPr>
          <p:cNvPr id="219" name="Google Shape;219;p33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20" name="Google Shape;220;p33"/>
          <p:cNvSpPr txBox="1"/>
          <p:nvPr/>
        </p:nvSpPr>
        <p:spPr>
          <a:xfrm>
            <a:off x="6624675" y="853250"/>
            <a:ext cx="2437200" cy="1032900"/>
          </a:xfrm>
          <a:prstGeom prst="rect">
            <a:avLst/>
          </a:prstGeom>
          <a:solidFill>
            <a:srgbClr val="FFFFFF">
              <a:alpha val="2721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Realistic slab geometry from Japan Integrated Velocity Structure Model </a:t>
            </a: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(Koketsu, et al. 2012)</a:t>
            </a:r>
            <a:endParaRPr sz="1100"/>
          </a:p>
        </p:txBody>
      </p:sp>
      <p:cxnSp>
        <p:nvCxnSpPr>
          <p:cNvPr id="221" name="Google Shape;221;p33"/>
          <p:cNvCxnSpPr>
            <a:endCxn id="220" idx="1"/>
          </p:cNvCxnSpPr>
          <p:nvPr/>
        </p:nvCxnSpPr>
        <p:spPr>
          <a:xfrm rot="10800000" flipH="1">
            <a:off x="5322675" y="1369700"/>
            <a:ext cx="1302000" cy="817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222" name="Google Shape;222;p33"/>
          <p:cNvSpPr txBox="1"/>
          <p:nvPr/>
        </p:nvSpPr>
        <p:spPr>
          <a:xfrm>
            <a:off x="859175" y="719288"/>
            <a:ext cx="3000000" cy="5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3D Topography and bathymetry </a:t>
            </a: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(GEBCO)</a:t>
            </a:r>
            <a:endParaRPr sz="1000"/>
          </a:p>
        </p:txBody>
      </p:sp>
      <p:cxnSp>
        <p:nvCxnSpPr>
          <p:cNvPr id="223" name="Google Shape;223;p33"/>
          <p:cNvCxnSpPr>
            <a:endCxn id="222" idx="2"/>
          </p:cNvCxnSpPr>
          <p:nvPr/>
        </p:nvCxnSpPr>
        <p:spPr>
          <a:xfrm rot="10800000">
            <a:off x="2359175" y="1299488"/>
            <a:ext cx="272100" cy="369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224" name="Google Shape;224;p33"/>
          <p:cNvSpPr txBox="1"/>
          <p:nvPr/>
        </p:nvSpPr>
        <p:spPr>
          <a:xfrm>
            <a:off x="-558775" y="2571750"/>
            <a:ext cx="2265000" cy="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1D elastic layers</a:t>
            </a:r>
            <a:br>
              <a:rPr lang="en" sz="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Fukuyama (1998) </a:t>
            </a:r>
            <a:endParaRPr sz="700"/>
          </a:p>
        </p:txBody>
      </p:sp>
      <p:cxnSp>
        <p:nvCxnSpPr>
          <p:cNvPr id="225" name="Google Shape;225;p33"/>
          <p:cNvCxnSpPr>
            <a:endCxn id="224" idx="3"/>
          </p:cNvCxnSpPr>
          <p:nvPr/>
        </p:nvCxnSpPr>
        <p:spPr>
          <a:xfrm rot="10800000">
            <a:off x="1706225" y="2838750"/>
            <a:ext cx="800400" cy="159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226" name="Google Shape;226;p33"/>
          <p:cNvSpPr txBox="1"/>
          <p:nvPr/>
        </p:nvSpPr>
        <p:spPr>
          <a:xfrm>
            <a:off x="3581625" y="4411725"/>
            <a:ext cx="5176200" cy="569400"/>
          </a:xfrm>
          <a:prstGeom prst="rect">
            <a:avLst/>
          </a:prstGeom>
          <a:solidFill>
            <a:srgbClr val="FFFFFF">
              <a:alpha val="2721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Unstructured tetrahedral mesh </a:t>
            </a: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(10,643,928 elements)</a:t>
            </a: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b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Velocity aware meshing to resolve wave frequencies up to 0.5 Hz </a:t>
            </a:r>
            <a:endParaRPr sz="1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227" name="Google Shape;227;p33"/>
          <p:cNvCxnSpPr>
            <a:endCxn id="226" idx="1"/>
          </p:cNvCxnSpPr>
          <p:nvPr/>
        </p:nvCxnSpPr>
        <p:spPr>
          <a:xfrm>
            <a:off x="3336525" y="3979425"/>
            <a:ext cx="245100" cy="71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pic>
        <p:nvPicPr>
          <p:cNvPr id="228" name="Google Shape;22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3677" y="107114"/>
            <a:ext cx="1132096" cy="358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Google Shape;229;p33"/>
          <p:cNvCxnSpPr>
            <a:endCxn id="230" idx="1"/>
          </p:cNvCxnSpPr>
          <p:nvPr/>
        </p:nvCxnSpPr>
        <p:spPr>
          <a:xfrm>
            <a:off x="5258450" y="2871150"/>
            <a:ext cx="1298700" cy="529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230" name="Google Shape;230;p33"/>
          <p:cNvSpPr txBox="1"/>
          <p:nvPr/>
        </p:nvSpPr>
        <p:spPr>
          <a:xfrm>
            <a:off x="6557150" y="2940000"/>
            <a:ext cx="25869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Depth dependent effective normal stress</a:t>
            </a:r>
            <a:b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9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(overburden stress from 1D velocity layers + constant fluid pressure ratio γ = 0.9 )</a:t>
            </a:r>
            <a:endParaRPr sz="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236" name="Google Shape;236;p34"/>
          <p:cNvGrpSpPr/>
          <p:nvPr/>
        </p:nvGrpSpPr>
        <p:grpSpPr>
          <a:xfrm>
            <a:off x="0" y="0"/>
            <a:ext cx="3101805" cy="5143500"/>
            <a:chOff x="0" y="0"/>
            <a:chExt cx="3101805" cy="5143500"/>
          </a:xfrm>
        </p:grpSpPr>
        <p:pic>
          <p:nvPicPr>
            <p:cNvPr id="237" name="Google Shape;237;p34"/>
            <p:cNvPicPr preferRelativeResize="0"/>
            <p:nvPr/>
          </p:nvPicPr>
          <p:blipFill rotWithShape="1">
            <a:blip r:embed="rId3">
              <a:alphaModFix/>
            </a:blip>
            <a:srcRect t="10865"/>
            <a:stretch/>
          </p:blipFill>
          <p:spPr>
            <a:xfrm>
              <a:off x="0" y="0"/>
              <a:ext cx="3101805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34"/>
            <p:cNvSpPr txBox="1"/>
            <p:nvPr/>
          </p:nvSpPr>
          <p:spPr>
            <a:xfrm>
              <a:off x="424805" y="4806836"/>
              <a:ext cx="2239200" cy="2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50">
                  <a:solidFill>
                    <a:srgbClr val="000000"/>
                  </a:solidFill>
                  <a:latin typeface="Merriweather Black"/>
                  <a:ea typeface="Merriweather Black"/>
                  <a:cs typeface="Merriweather Black"/>
                  <a:sym typeface="Merriweather Black"/>
                </a:rPr>
                <a:t>Velocity weakening     </a:t>
              </a:r>
              <a:r>
                <a:rPr lang="en" sz="650">
                  <a:solidFill>
                    <a:srgbClr val="FFFFFF"/>
                  </a:solidFill>
                  <a:latin typeface="Merriweather Black"/>
                  <a:ea typeface="Merriweather Black"/>
                  <a:cs typeface="Merriweather Black"/>
                  <a:sym typeface="Merriweather Black"/>
                </a:rPr>
                <a:t> |  Velocity strengthening</a:t>
              </a:r>
              <a:endParaRPr sz="650">
                <a:solidFill>
                  <a:srgbClr val="FFFFFF"/>
                </a:solidFill>
                <a:latin typeface="Merriweather Black"/>
                <a:ea typeface="Merriweather Black"/>
                <a:cs typeface="Merriweather Black"/>
                <a:sym typeface="Merriweather Black"/>
              </a:endParaRPr>
            </a:p>
          </p:txBody>
        </p:sp>
        <p:sp>
          <p:nvSpPr>
            <p:cNvPr id="239" name="Google Shape;239;p34"/>
            <p:cNvSpPr txBox="1"/>
            <p:nvPr/>
          </p:nvSpPr>
          <p:spPr>
            <a:xfrm rot="-4279513">
              <a:off x="187918" y="2243055"/>
              <a:ext cx="1677097" cy="323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FFFF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Downdip limit (50km)</a:t>
              </a:r>
              <a:endParaRPr sz="900" b="1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40" name="Google Shape;240;p34"/>
            <p:cNvSpPr txBox="1"/>
            <p:nvPr/>
          </p:nvSpPr>
          <p:spPr>
            <a:xfrm rot="-3924659">
              <a:off x="689283" y="2402723"/>
              <a:ext cx="1676975" cy="3385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434343"/>
                  </a:solidFill>
                  <a:latin typeface="Merriweather Black"/>
                  <a:ea typeface="Merriweather Black"/>
                  <a:cs typeface="Merriweather Black"/>
                  <a:sym typeface="Merriweather Black"/>
                </a:rPr>
                <a:t>Seismogenic zone</a:t>
              </a:r>
              <a:endParaRPr sz="1000">
                <a:solidFill>
                  <a:srgbClr val="434343"/>
                </a:solidFill>
                <a:latin typeface="Merriweather Black"/>
                <a:ea typeface="Merriweather Black"/>
                <a:cs typeface="Merriweather Black"/>
                <a:sym typeface="Merriweather Black"/>
              </a:endParaRPr>
            </a:p>
          </p:txBody>
        </p:sp>
        <p:sp>
          <p:nvSpPr>
            <p:cNvPr id="241" name="Google Shape;241;p34"/>
            <p:cNvSpPr txBox="1"/>
            <p:nvPr/>
          </p:nvSpPr>
          <p:spPr>
            <a:xfrm rot="-3621181">
              <a:off x="1422366" y="2586048"/>
              <a:ext cx="1676927" cy="323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FFFF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Updip limit (9km)</a:t>
              </a:r>
              <a:endParaRPr sz="900" b="1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sp>
        <p:nvSpPr>
          <p:cNvPr id="242" name="Google Shape;242;p34"/>
          <p:cNvSpPr txBox="1"/>
          <p:nvPr/>
        </p:nvSpPr>
        <p:spPr>
          <a:xfrm>
            <a:off x="1852000" y="3701250"/>
            <a:ext cx="3468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Updip limit (10km)</a:t>
            </a:r>
            <a:r>
              <a:rPr lang="en" sz="9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 from JIVSM model as boundary between accretionary wedge and crustal bedrock</a:t>
            </a:r>
            <a:endParaRPr sz="900">
              <a:solidFill>
                <a:schemeClr val="dk2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2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Downdip limit (50km)</a:t>
            </a:r>
            <a:r>
              <a:rPr lang="en" sz="9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 from the seismicity of the Japan trench subduction zone (Nishikawa, et al., 2023)</a:t>
            </a:r>
            <a:endParaRPr sz="900">
              <a:solidFill>
                <a:schemeClr val="dk2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sp>
        <p:nvSpPr>
          <p:cNvPr id="243" name="Google Shape;243;p34"/>
          <p:cNvSpPr txBox="1"/>
          <p:nvPr/>
        </p:nvSpPr>
        <p:spPr>
          <a:xfrm>
            <a:off x="3622250" y="26600"/>
            <a:ext cx="5521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rPr>
              <a:t>Fast velocity-weakening rate-and-state friction</a:t>
            </a:r>
            <a:endParaRPr sz="1700" b="1">
              <a:solidFill>
                <a:srgbClr val="07376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4" name="Google Shape;244;p34"/>
          <p:cNvSpPr txBox="1"/>
          <p:nvPr/>
        </p:nvSpPr>
        <p:spPr>
          <a:xfrm>
            <a:off x="3585025" y="574450"/>
            <a:ext cx="54207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400"/>
              <a:buFont typeface="Merriweather"/>
              <a:buChar char="-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Proxy to flash-heating that weakens friction at high slip-rate (</a:t>
            </a: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V</a:t>
            </a:r>
            <a:r>
              <a:rPr lang="en" sz="1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w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 = 0.1 m/s)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245" name="Google Shape;245;p34"/>
          <p:cNvCxnSpPr/>
          <p:nvPr/>
        </p:nvCxnSpPr>
        <p:spPr>
          <a:xfrm flipH="1">
            <a:off x="2367000" y="1756275"/>
            <a:ext cx="474300" cy="141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stealth" w="med" len="med"/>
            <a:tailEnd type="stealth" w="med" len="med"/>
          </a:ln>
        </p:spPr>
      </p:cxnSp>
      <p:sp>
        <p:nvSpPr>
          <p:cNvPr id="246" name="Google Shape;246;p34"/>
          <p:cNvSpPr txBox="1"/>
          <p:nvPr/>
        </p:nvSpPr>
        <p:spPr>
          <a:xfrm rot="-4271813">
            <a:off x="1884494" y="2309706"/>
            <a:ext cx="1712598" cy="40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Tohoku-Oki earthquake</a:t>
            </a:r>
            <a:br>
              <a:rPr lang="en" sz="7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7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rupture extent</a:t>
            </a:r>
            <a:endParaRPr sz="7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7" name="Google Shape;247;p34"/>
          <p:cNvSpPr txBox="1"/>
          <p:nvPr/>
        </p:nvSpPr>
        <p:spPr>
          <a:xfrm rot="-4272490">
            <a:off x="2480064" y="616540"/>
            <a:ext cx="731070" cy="29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Trench</a:t>
            </a:r>
            <a:endParaRPr sz="7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48" name="Google Shape;248;p34"/>
          <p:cNvPicPr preferRelativeResize="0"/>
          <p:nvPr/>
        </p:nvPicPr>
        <p:blipFill rotWithShape="1">
          <a:blip r:embed="rId4">
            <a:alphaModFix/>
          </a:blip>
          <a:srcRect l="21003" t="41777" r="21702" b="39953"/>
          <a:stretch/>
        </p:blipFill>
        <p:spPr>
          <a:xfrm>
            <a:off x="4995587" y="1155925"/>
            <a:ext cx="2864333" cy="697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3805" y="1912613"/>
            <a:ext cx="3781780" cy="257178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4"/>
          <p:cNvSpPr txBox="1"/>
          <p:nvPr/>
        </p:nvSpPr>
        <p:spPr>
          <a:xfrm>
            <a:off x="5886900" y="4426800"/>
            <a:ext cx="2056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Nielsen and Madariaga, 2003</a:t>
            </a:r>
            <a:endParaRPr sz="9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60" b="1"/>
              <a:t>Stress heterogeneity</a:t>
            </a:r>
            <a:endParaRPr sz="1960" b="1"/>
          </a:p>
        </p:txBody>
      </p:sp>
      <p:sp>
        <p:nvSpPr>
          <p:cNvPr id="256" name="Google Shape;256;p35"/>
          <p:cNvSpPr txBox="1"/>
          <p:nvPr/>
        </p:nvSpPr>
        <p:spPr>
          <a:xfrm>
            <a:off x="138625" y="733225"/>
            <a:ext cx="3218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Regional stress model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(depth dependent, </a:t>
            </a:r>
            <a:br>
              <a:rPr lang="en" sz="1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constrained from World Stress Map, </a:t>
            </a:r>
            <a:br>
              <a:rPr lang="en" sz="1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Heidbach et al., 2016) </a:t>
            </a:r>
            <a:br>
              <a:rPr lang="en" sz="1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sz="10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57" name="Google Shape;257;p35"/>
          <p:cNvSpPr txBox="1"/>
          <p:nvPr/>
        </p:nvSpPr>
        <p:spPr>
          <a:xfrm>
            <a:off x="3161275" y="733213"/>
            <a:ext cx="5337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Finite-fault model informed </a:t>
            </a:r>
            <a:b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multi-scale stress heterogeneity</a:t>
            </a:r>
            <a:endParaRPr/>
          </a:p>
        </p:txBody>
      </p:sp>
      <p:grpSp>
        <p:nvGrpSpPr>
          <p:cNvPr id="258" name="Google Shape;258;p35"/>
          <p:cNvGrpSpPr/>
          <p:nvPr/>
        </p:nvGrpSpPr>
        <p:grpSpPr>
          <a:xfrm>
            <a:off x="528275" y="2121107"/>
            <a:ext cx="2040400" cy="2907993"/>
            <a:chOff x="533325" y="1979557"/>
            <a:chExt cx="2040400" cy="2907993"/>
          </a:xfrm>
        </p:grpSpPr>
        <p:pic>
          <p:nvPicPr>
            <p:cNvPr id="259" name="Google Shape;259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3325" y="1979557"/>
              <a:ext cx="1828700" cy="29079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" name="Google Shape;260;p35"/>
            <p:cNvSpPr txBox="1"/>
            <p:nvPr/>
          </p:nvSpPr>
          <p:spPr>
            <a:xfrm>
              <a:off x="1517025" y="4558175"/>
              <a:ext cx="975600" cy="123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2"/>
                  </a:solidFill>
                </a:rPr>
                <a:t>    -30         30</a:t>
              </a:r>
              <a:endParaRPr sz="800">
                <a:solidFill>
                  <a:schemeClr val="dk2"/>
                </a:solidFill>
              </a:endParaRPr>
            </a:p>
          </p:txBody>
        </p:sp>
        <p:sp>
          <p:nvSpPr>
            <p:cNvPr id="261" name="Google Shape;261;p35"/>
            <p:cNvSpPr txBox="1"/>
            <p:nvPr/>
          </p:nvSpPr>
          <p:spPr>
            <a:xfrm>
              <a:off x="1274125" y="4241312"/>
              <a:ext cx="1299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dk2"/>
                  </a:solidFill>
                  <a:highlight>
                    <a:schemeClr val="lt1"/>
                  </a:highlight>
                </a:rPr>
                <a:t>Along-dip </a:t>
              </a:r>
              <a:br>
                <a:rPr lang="en" sz="800" b="1">
                  <a:solidFill>
                    <a:schemeClr val="dk2"/>
                  </a:solidFill>
                  <a:highlight>
                    <a:schemeClr val="lt1"/>
                  </a:highlight>
                </a:rPr>
              </a:br>
              <a:r>
                <a:rPr lang="en" sz="800" b="1">
                  <a:solidFill>
                    <a:schemeClr val="dk2"/>
                  </a:solidFill>
                  <a:highlight>
                    <a:schemeClr val="lt1"/>
                  </a:highlight>
                </a:rPr>
                <a:t>traction [MPa]</a:t>
              </a:r>
              <a:br>
                <a:rPr lang="en" sz="800" b="1">
                  <a:solidFill>
                    <a:schemeClr val="dk2"/>
                  </a:solidFill>
                  <a:highlight>
                    <a:schemeClr val="lt1"/>
                  </a:highlight>
                </a:rPr>
              </a:br>
              <a:endParaRPr sz="800" b="1">
                <a:solidFill>
                  <a:schemeClr val="dk2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262" name="Google Shape;262;p35"/>
          <p:cNvGrpSpPr/>
          <p:nvPr/>
        </p:nvGrpSpPr>
        <p:grpSpPr>
          <a:xfrm>
            <a:off x="3299750" y="2345075"/>
            <a:ext cx="1828700" cy="2776425"/>
            <a:chOff x="3299750" y="2192675"/>
            <a:chExt cx="1828700" cy="2776425"/>
          </a:xfrm>
        </p:grpSpPr>
        <p:pic>
          <p:nvPicPr>
            <p:cNvPr id="263" name="Google Shape;263;p35"/>
            <p:cNvPicPr preferRelativeResize="0"/>
            <p:nvPr/>
          </p:nvPicPr>
          <p:blipFill rotWithShape="1">
            <a:blip r:embed="rId4">
              <a:alphaModFix/>
            </a:blip>
            <a:srcRect t="4525"/>
            <a:stretch/>
          </p:blipFill>
          <p:spPr>
            <a:xfrm>
              <a:off x="3299750" y="2192675"/>
              <a:ext cx="1828700" cy="2776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4" name="Google Shape;264;p35"/>
            <p:cNvGrpSpPr/>
            <p:nvPr/>
          </p:nvGrpSpPr>
          <p:grpSpPr>
            <a:xfrm>
              <a:off x="4263375" y="4503600"/>
              <a:ext cx="816600" cy="396975"/>
              <a:chOff x="4263375" y="4503600"/>
              <a:chExt cx="816600" cy="396975"/>
            </a:xfrm>
          </p:grpSpPr>
          <p:sp>
            <p:nvSpPr>
              <p:cNvPr id="265" name="Google Shape;265;p35"/>
              <p:cNvSpPr/>
              <p:nvPr/>
            </p:nvSpPr>
            <p:spPr>
              <a:xfrm>
                <a:off x="4263375" y="4654275"/>
                <a:ext cx="816600" cy="246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5"/>
              <p:cNvSpPr/>
              <p:nvPr/>
            </p:nvSpPr>
            <p:spPr>
              <a:xfrm>
                <a:off x="4527300" y="4503600"/>
                <a:ext cx="494700" cy="246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7" name="Google Shape;267;p35"/>
          <p:cNvGrpSpPr/>
          <p:nvPr/>
        </p:nvGrpSpPr>
        <p:grpSpPr>
          <a:xfrm>
            <a:off x="7260675" y="2345075"/>
            <a:ext cx="1874525" cy="2776425"/>
            <a:chOff x="7108275" y="2192675"/>
            <a:chExt cx="1874525" cy="2776425"/>
          </a:xfrm>
        </p:grpSpPr>
        <p:pic>
          <p:nvPicPr>
            <p:cNvPr id="268" name="Google Shape;268;p35"/>
            <p:cNvPicPr preferRelativeResize="0"/>
            <p:nvPr/>
          </p:nvPicPr>
          <p:blipFill rotWithShape="1">
            <a:blip r:embed="rId5">
              <a:alphaModFix/>
            </a:blip>
            <a:srcRect t="4525"/>
            <a:stretch/>
          </p:blipFill>
          <p:spPr>
            <a:xfrm>
              <a:off x="7108275" y="2192675"/>
              <a:ext cx="1828700" cy="2776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9" name="Google Shape;269;p35"/>
            <p:cNvGrpSpPr/>
            <p:nvPr/>
          </p:nvGrpSpPr>
          <p:grpSpPr>
            <a:xfrm>
              <a:off x="8166200" y="4529925"/>
              <a:ext cx="816600" cy="396975"/>
              <a:chOff x="4263375" y="4503600"/>
              <a:chExt cx="816600" cy="396975"/>
            </a:xfrm>
          </p:grpSpPr>
          <p:sp>
            <p:nvSpPr>
              <p:cNvPr id="270" name="Google Shape;270;p35"/>
              <p:cNvSpPr/>
              <p:nvPr/>
            </p:nvSpPr>
            <p:spPr>
              <a:xfrm>
                <a:off x="4263375" y="4654275"/>
                <a:ext cx="816600" cy="246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5"/>
              <p:cNvSpPr/>
              <p:nvPr/>
            </p:nvSpPr>
            <p:spPr>
              <a:xfrm>
                <a:off x="4527300" y="4503600"/>
                <a:ext cx="494700" cy="246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72" name="Google Shape;272;p35"/>
          <p:cNvPicPr preferRelativeResize="0"/>
          <p:nvPr/>
        </p:nvPicPr>
        <p:blipFill rotWithShape="1">
          <a:blip r:embed="rId6">
            <a:alphaModFix/>
          </a:blip>
          <a:srcRect l="4001" t="12338" r="48190" b="3436"/>
          <a:stretch/>
        </p:blipFill>
        <p:spPr>
          <a:xfrm>
            <a:off x="3028975" y="1527775"/>
            <a:ext cx="928851" cy="140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5"/>
          <p:cNvSpPr txBox="1"/>
          <p:nvPr/>
        </p:nvSpPr>
        <p:spPr>
          <a:xfrm>
            <a:off x="3826860" y="1410325"/>
            <a:ext cx="1344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Median slip model based on 32 existent inversions</a:t>
            </a:r>
            <a:br>
              <a:rPr lang="en" sz="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br>
              <a:rPr lang="en" sz="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Wong et al., submitted </a:t>
            </a:r>
            <a:endParaRPr sz="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4" name="Google Shape;274;p35"/>
          <p:cNvSpPr txBox="1"/>
          <p:nvPr/>
        </p:nvSpPr>
        <p:spPr>
          <a:xfrm>
            <a:off x="8062150" y="1526425"/>
            <a:ext cx="1474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Yagi et al., 2011</a:t>
            </a:r>
            <a:endParaRPr sz="9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5" name="Google Shape;275;p35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76" name="Google Shape;276;p35"/>
          <p:cNvPicPr preferRelativeResize="0"/>
          <p:nvPr/>
        </p:nvPicPr>
        <p:blipFill rotWithShape="1">
          <a:blip r:embed="rId7">
            <a:alphaModFix/>
          </a:blip>
          <a:srcRect l="15858" t="45784" r="73934" b="32356"/>
          <a:stretch/>
        </p:blipFill>
        <p:spPr>
          <a:xfrm>
            <a:off x="7302675" y="1526425"/>
            <a:ext cx="797926" cy="125329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5"/>
          <p:cNvSpPr txBox="1"/>
          <p:nvPr/>
        </p:nvSpPr>
        <p:spPr>
          <a:xfrm>
            <a:off x="5925538" y="1494650"/>
            <a:ext cx="1474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Kubota et al., 2023 </a:t>
            </a:r>
            <a:endParaRPr sz="9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78" name="Google Shape;278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77363" y="2372350"/>
            <a:ext cx="1806413" cy="2751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5"/>
          <p:cNvPicPr preferRelativeResize="0"/>
          <p:nvPr/>
        </p:nvPicPr>
        <p:blipFill rotWithShape="1">
          <a:blip r:embed="rId7">
            <a:alphaModFix/>
          </a:blip>
          <a:srcRect l="26478" t="67484" r="63386" b="10578"/>
          <a:stretch/>
        </p:blipFill>
        <p:spPr>
          <a:xfrm>
            <a:off x="5232387" y="1527776"/>
            <a:ext cx="737787" cy="1171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1589</Words>
  <Application>Microsoft Macintosh PowerPoint</Application>
  <PresentationFormat>On-screen Show (16:9)</PresentationFormat>
  <Paragraphs>230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Merriweather</vt:lpstr>
      <vt:lpstr>Merriweather Light</vt:lpstr>
      <vt:lpstr>Roboto</vt:lpstr>
      <vt:lpstr>Courier New</vt:lpstr>
      <vt:lpstr>Arial</vt:lpstr>
      <vt:lpstr>Merriweather Black</vt:lpstr>
      <vt:lpstr>Simple Light</vt:lpstr>
      <vt:lpstr>Simple Light</vt:lpstr>
      <vt:lpstr> Combined Effects of Fast-Velocity Weakening Friction and Stress Heterogeneity  Control Megathrust Earthquake Re-Activation, High-Frequency Radiation, and Arrest  in 3D Dynamic Rupture Simulations of the 2011 Mw 9.0 Tohoku-Oki Earthquake</vt:lpstr>
      <vt:lpstr>PowerPoint Presentation</vt:lpstr>
      <vt:lpstr>PowerPoint Presentation</vt:lpstr>
      <vt:lpstr>Down-dip high-frequency radiation</vt:lpstr>
      <vt:lpstr>PowerPoint Presentation</vt:lpstr>
      <vt:lpstr>PowerPoint Presentation</vt:lpstr>
      <vt:lpstr>3D model with realistic slab geometry and topography</vt:lpstr>
      <vt:lpstr>PowerPoint Presentation</vt:lpstr>
      <vt:lpstr>Stress heterogeneity</vt:lpstr>
      <vt:lpstr>Complex rupture evolution and re-activation </vt:lpstr>
      <vt:lpstr>Complex rupture evolution and re-activation </vt:lpstr>
      <vt:lpstr>Episodic re-activation at the hypocenter due to  strong frictional restrengthening</vt:lpstr>
      <vt:lpstr>Episodic re-activation at the hypocenter due to  strong frictional restrengthening</vt:lpstr>
      <vt:lpstr>Synthetic waveforms on rupture reactivation</vt:lpstr>
      <vt:lpstr>Synthetic waveforms on rupture reactivation</vt:lpstr>
      <vt:lpstr>Does stress-heterogeneity play a role in  rupture reactivation and down-dip slip pulses?  </vt:lpstr>
      <vt:lpstr>Regional-stress model - no stress heterogeneity</vt:lpstr>
      <vt:lpstr>Regional-stress model - no stress heterogeneity</vt:lpstr>
      <vt:lpstr>Regional-stress model - no stress heterogeneity</vt:lpstr>
      <vt:lpstr>Regional-stress model - no stress heterogeneity</vt:lpstr>
      <vt:lpstr>Does stress-heterogeneity play a role in rupture reactivation? </vt:lpstr>
      <vt:lpstr>Spontaneous rupture arrest due to stress heterogeneity </vt:lpstr>
      <vt:lpstr>Spontaneous rupture arrest due to stress heterogeneity </vt:lpstr>
      <vt:lpstr>Conclusions - What governs the 3D complexity of the Tohoku-Oki earthquake?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WONG, Wing Ching Jeremy</cp:lastModifiedBy>
  <cp:revision>6</cp:revision>
  <dcterms:modified xsi:type="dcterms:W3CDTF">2024-07-31T17:58:55Z</dcterms:modified>
</cp:coreProperties>
</file>