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5143500" type="screen16x9"/>
  <p:notesSz cx="6858000" cy="9144000"/>
  <p:embeddedFontLs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0"/>
  </p:normalViewPr>
  <p:slideViewPr>
    <p:cSldViewPr snapToGrid="0">
      <p:cViewPr varScale="1">
        <p:scale>
          <a:sx n="142" d="100"/>
          <a:sy n="142" d="100"/>
        </p:scale>
        <p:origin x="7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e1cd780d8c_2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e1cd780d8c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e1cd780d8c_2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e1cd780d8c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2c958dc40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72c958dc4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72c958dc40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72c958dc4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72c958dc40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72c958dc4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72c958dc40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72c958dc4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2c958dc40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72c958dc40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72dce5e52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72dce5e5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72dce5e52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72dce5e52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737d19913d_1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737d19913d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e1cd780d8c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e1cd780d8c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72c958dc40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72c958dc40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2c958dc40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72c958dc4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72c958dc40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72c958dc4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72c958dc40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72c958dc4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72f3b3e1b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72f3b3e1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72f3b3e1bc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72f3b3e1b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72f3b3e1bc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72f3b3e1b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72f3b3e1bc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72f3b3e1b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72f3b3e1bc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72f3b3e1b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72f3b3e1bc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72f3b3e1bc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e1cd780d8c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e1cd780d8c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730a155f2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730a155f2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730a155f2b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730a155f2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730a155f2b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730a155f2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737d19913d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737d19913d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737d19913d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737d19913d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e4a647bf7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e4a647bf7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e4a647bf7a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e4a647bf7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e4a647bf7a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e4a647bf7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e4a647bf7a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e4a647bf7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737d19913d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737d19913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e1cd780d8c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e1cd780d8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e4a647bf7a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e4a647bf7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737d19913d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2737d19913d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737d19913d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2737d19913d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737d19913d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737d19913d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e4a647bf7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e4a647bf7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e1cd780d8c_2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e1cd780d8c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e1cd780d8c_2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e1cd780d8c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e1cd780d8c_2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e1cd780d8c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e1cd780d8c_2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e1cd780d8c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e1cd780d8c_2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e1cd780d8c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7.gif"/><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34.png"/><Relationship Id="rId4" Type="http://schemas.openxmlformats.org/officeDocument/2006/relationships/image" Target="../media/image47.pn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57.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1.jp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62.png"/><Relationship Id="rId4" Type="http://schemas.openxmlformats.org/officeDocument/2006/relationships/image" Target="../media/image61.jp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62.png"/><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p:nvPr/>
        </p:nvSpPr>
        <p:spPr>
          <a:xfrm>
            <a:off x="108125" y="88575"/>
            <a:ext cx="2469000" cy="7497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86" name="Google Shape;86;p13"/>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Effects of Bimaterial Interface on Rupture along Branch Faults</a:t>
            </a:r>
            <a:endParaRPr/>
          </a:p>
        </p:txBody>
      </p:sp>
      <p:sp>
        <p:nvSpPr>
          <p:cNvPr id="87" name="Google Shape;87;p13"/>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a:t>Evan Marschall</a:t>
            </a:r>
            <a:r>
              <a:rPr lang="en" baseline="30000"/>
              <a:t>1</a:t>
            </a:r>
            <a:r>
              <a:rPr lang="en"/>
              <a:t> , Roby Douilly</a:t>
            </a:r>
            <a:r>
              <a:rPr lang="en" baseline="30000"/>
              <a:t>1</a:t>
            </a:r>
            <a:r>
              <a:rPr lang="en"/>
              <a:t> &amp; Nobuki Kame</a:t>
            </a:r>
            <a:r>
              <a:rPr lang="en" baseline="30000"/>
              <a:t>2 </a:t>
            </a:r>
            <a:endParaRPr baseline="30000"/>
          </a:p>
        </p:txBody>
      </p:sp>
      <p:sp>
        <p:nvSpPr>
          <p:cNvPr id="88" name="Google Shape;88;p13"/>
          <p:cNvSpPr txBox="1"/>
          <p:nvPr/>
        </p:nvSpPr>
        <p:spPr>
          <a:xfrm>
            <a:off x="231900" y="3148825"/>
            <a:ext cx="8912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 </a:t>
            </a:r>
            <a:r>
              <a:rPr lang="en" sz="1200" baseline="30000">
                <a:solidFill>
                  <a:schemeClr val="lt1"/>
                </a:solidFill>
                <a:latin typeface="Roboto"/>
                <a:ea typeface="Roboto"/>
                <a:cs typeface="Roboto"/>
                <a:sym typeface="Roboto"/>
              </a:rPr>
              <a:t>1</a:t>
            </a:r>
            <a:r>
              <a:rPr lang="en" sz="1200">
                <a:solidFill>
                  <a:schemeClr val="lt1"/>
                </a:solidFill>
                <a:latin typeface="Roboto"/>
                <a:ea typeface="Roboto"/>
                <a:cs typeface="Roboto"/>
                <a:sym typeface="Roboto"/>
              </a:rPr>
              <a:t>Dept. of Earth and Planetary Sciences, University of California: Riverside, </a:t>
            </a:r>
            <a:r>
              <a:rPr lang="en" sz="1200" baseline="30000">
                <a:solidFill>
                  <a:schemeClr val="lt1"/>
                </a:solidFill>
                <a:latin typeface="Roboto"/>
                <a:ea typeface="Roboto"/>
                <a:cs typeface="Roboto"/>
                <a:sym typeface="Roboto"/>
              </a:rPr>
              <a:t>2 </a:t>
            </a:r>
            <a:r>
              <a:rPr lang="en" sz="1200">
                <a:solidFill>
                  <a:schemeClr val="lt1"/>
                </a:solidFill>
                <a:latin typeface="Roboto"/>
                <a:ea typeface="Roboto"/>
                <a:cs typeface="Roboto"/>
                <a:sym typeface="Roboto"/>
              </a:rPr>
              <a:t>Earth Research Institute, University of Tokyo.</a:t>
            </a:r>
            <a:endParaRPr sz="1200">
              <a:solidFill>
                <a:schemeClr val="lt1"/>
              </a:solidFill>
              <a:latin typeface="Roboto"/>
              <a:ea typeface="Roboto"/>
              <a:cs typeface="Roboto"/>
              <a:sym typeface="Roboto"/>
            </a:endParaRPr>
          </a:p>
        </p:txBody>
      </p:sp>
      <p:pic>
        <p:nvPicPr>
          <p:cNvPr id="89" name="Google Shape;89;p13"/>
          <p:cNvPicPr preferRelativeResize="0"/>
          <p:nvPr/>
        </p:nvPicPr>
        <p:blipFill>
          <a:blip r:embed="rId3">
            <a:alphaModFix/>
          </a:blip>
          <a:stretch>
            <a:fillRect/>
          </a:stretch>
        </p:blipFill>
        <p:spPr>
          <a:xfrm>
            <a:off x="159325" y="102038"/>
            <a:ext cx="2366600" cy="722776"/>
          </a:xfrm>
          <a:prstGeom prst="rect">
            <a:avLst/>
          </a:prstGeom>
          <a:noFill/>
          <a:ln>
            <a:noFill/>
          </a:ln>
        </p:spPr>
      </p:pic>
      <p:pic>
        <p:nvPicPr>
          <p:cNvPr id="90" name="Google Shape;90;p13"/>
          <p:cNvPicPr preferRelativeResize="0"/>
          <p:nvPr/>
        </p:nvPicPr>
        <p:blipFill>
          <a:blip r:embed="rId4">
            <a:alphaModFix/>
          </a:blip>
          <a:stretch>
            <a:fillRect/>
          </a:stretch>
        </p:blipFill>
        <p:spPr>
          <a:xfrm>
            <a:off x="7518375" y="88575"/>
            <a:ext cx="1479725" cy="925950"/>
          </a:xfrm>
          <a:prstGeom prst="rect">
            <a:avLst/>
          </a:prstGeom>
          <a:noFill/>
          <a:ln>
            <a:noFill/>
          </a:ln>
        </p:spPr>
      </p:pic>
      <p:pic>
        <p:nvPicPr>
          <p:cNvPr id="91" name="Google Shape;91;p13"/>
          <p:cNvPicPr preferRelativeResize="0"/>
          <p:nvPr/>
        </p:nvPicPr>
        <p:blipFill>
          <a:blip r:embed="rId5">
            <a:alphaModFix/>
          </a:blip>
          <a:stretch>
            <a:fillRect/>
          </a:stretch>
        </p:blipFill>
        <p:spPr>
          <a:xfrm>
            <a:off x="6999792" y="4219724"/>
            <a:ext cx="1998308" cy="838800"/>
          </a:xfrm>
          <a:prstGeom prst="rect">
            <a:avLst/>
          </a:prstGeom>
          <a:noFill/>
          <a:ln>
            <a:noFill/>
          </a:ln>
        </p:spPr>
      </p:pic>
      <p:sp>
        <p:nvSpPr>
          <p:cNvPr id="92" name="Google Shape;92;p13"/>
          <p:cNvSpPr/>
          <p:nvPr/>
        </p:nvSpPr>
        <p:spPr>
          <a:xfrm>
            <a:off x="143250" y="4208325"/>
            <a:ext cx="2140200" cy="8616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93" name="Google Shape;93;p13"/>
          <p:cNvPicPr preferRelativeResize="0"/>
          <p:nvPr/>
        </p:nvPicPr>
        <p:blipFill rotWithShape="1">
          <a:blip r:embed="rId6">
            <a:alphaModFix/>
          </a:blip>
          <a:srcRect/>
          <a:stretch/>
        </p:blipFill>
        <p:spPr>
          <a:xfrm>
            <a:off x="270075" y="4219727"/>
            <a:ext cx="1566218" cy="8388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Earthquakes on Branch Faults</a:t>
            </a:r>
            <a:endParaRPr/>
          </a:p>
        </p:txBody>
      </p:sp>
      <p:sp>
        <p:nvSpPr>
          <p:cNvPr id="182" name="Google Shape;182;p22"/>
          <p:cNvSpPr txBox="1">
            <a:spLocks noGrp="1"/>
          </p:cNvSpPr>
          <p:nvPr>
            <p:ph type="body" idx="1"/>
          </p:nvPr>
        </p:nvSpPr>
        <p:spPr>
          <a:xfrm>
            <a:off x="311700" y="960125"/>
            <a:ext cx="8520600" cy="557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Earthquakes on branch fault systems have demonstrated a variety of behaviors.</a:t>
            </a:r>
            <a:endParaRPr/>
          </a:p>
        </p:txBody>
      </p:sp>
      <p:pic>
        <p:nvPicPr>
          <p:cNvPr id="183" name="Google Shape;183;p22"/>
          <p:cNvPicPr preferRelativeResize="0"/>
          <p:nvPr/>
        </p:nvPicPr>
        <p:blipFill>
          <a:blip r:embed="rId3">
            <a:alphaModFix/>
          </a:blip>
          <a:stretch>
            <a:fillRect/>
          </a:stretch>
        </p:blipFill>
        <p:spPr>
          <a:xfrm>
            <a:off x="387900" y="2352900"/>
            <a:ext cx="2091689" cy="2285999"/>
          </a:xfrm>
          <a:prstGeom prst="rect">
            <a:avLst/>
          </a:prstGeom>
          <a:noFill/>
          <a:ln>
            <a:noFill/>
          </a:ln>
        </p:spPr>
      </p:pic>
      <p:sp>
        <p:nvSpPr>
          <p:cNvPr id="184" name="Google Shape;184;p22"/>
          <p:cNvSpPr txBox="1"/>
          <p:nvPr/>
        </p:nvSpPr>
        <p:spPr>
          <a:xfrm>
            <a:off x="351800" y="1946775"/>
            <a:ext cx="2163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Roboto"/>
                <a:ea typeface="Roboto"/>
                <a:cs typeface="Roboto"/>
                <a:sym typeface="Roboto"/>
              </a:rPr>
              <a:t>1979 Imperial Valley </a:t>
            </a:r>
            <a:endParaRPr sz="1600">
              <a:solidFill>
                <a:schemeClr val="dk2"/>
              </a:solidFill>
              <a:latin typeface="Roboto"/>
              <a:ea typeface="Roboto"/>
              <a:cs typeface="Roboto"/>
              <a:sym typeface="Roboto"/>
            </a:endParaRPr>
          </a:p>
        </p:txBody>
      </p:sp>
      <p:sp>
        <p:nvSpPr>
          <p:cNvPr id="185" name="Google Shape;185;p22"/>
          <p:cNvSpPr txBox="1"/>
          <p:nvPr/>
        </p:nvSpPr>
        <p:spPr>
          <a:xfrm>
            <a:off x="620475" y="4584825"/>
            <a:ext cx="156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Roboto"/>
                <a:ea typeface="Roboto"/>
                <a:cs typeface="Roboto"/>
                <a:sym typeface="Roboto"/>
              </a:rPr>
              <a:t>Archuleta, 1984</a:t>
            </a:r>
            <a:endParaRPr sz="1200">
              <a:solidFill>
                <a:schemeClr val="dk2"/>
              </a:solidFill>
              <a:latin typeface="Roboto"/>
              <a:ea typeface="Roboto"/>
              <a:cs typeface="Roboto"/>
              <a:sym typeface="Roboto"/>
            </a:endParaRPr>
          </a:p>
        </p:txBody>
      </p:sp>
      <p:sp>
        <p:nvSpPr>
          <p:cNvPr id="186" name="Google Shape;186;p22"/>
          <p:cNvSpPr txBox="1"/>
          <p:nvPr/>
        </p:nvSpPr>
        <p:spPr>
          <a:xfrm>
            <a:off x="-10000" y="1426464"/>
            <a:ext cx="2887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2"/>
                </a:solidFill>
                <a:latin typeface="Roboto"/>
                <a:ea typeface="Roboto"/>
                <a:cs typeface="Roboto"/>
                <a:sym typeface="Roboto"/>
              </a:rPr>
              <a:t>1: Rupture on both the main and secondary fault</a:t>
            </a:r>
            <a:endParaRPr sz="1600" i="1">
              <a:solidFill>
                <a:schemeClr val="dk2"/>
              </a:solidFill>
              <a:latin typeface="Roboto"/>
              <a:ea typeface="Roboto"/>
              <a:cs typeface="Roboto"/>
              <a:sym typeface="Roboto"/>
            </a:endParaRPr>
          </a:p>
        </p:txBody>
      </p:sp>
      <p:pic>
        <p:nvPicPr>
          <p:cNvPr id="187" name="Google Shape;187;p22"/>
          <p:cNvPicPr preferRelativeResize="0"/>
          <p:nvPr/>
        </p:nvPicPr>
        <p:blipFill rotWithShape="1">
          <a:blip r:embed="rId4">
            <a:alphaModFix/>
          </a:blip>
          <a:srcRect t="3607" b="963"/>
          <a:stretch/>
        </p:blipFill>
        <p:spPr>
          <a:xfrm>
            <a:off x="2497450" y="2328996"/>
            <a:ext cx="3691900" cy="2286000"/>
          </a:xfrm>
          <a:prstGeom prst="rect">
            <a:avLst/>
          </a:prstGeom>
          <a:noFill/>
          <a:ln>
            <a:noFill/>
          </a:ln>
        </p:spPr>
      </p:pic>
      <p:sp>
        <p:nvSpPr>
          <p:cNvPr id="188" name="Google Shape;188;p22"/>
          <p:cNvSpPr txBox="1"/>
          <p:nvPr/>
        </p:nvSpPr>
        <p:spPr>
          <a:xfrm>
            <a:off x="2843400" y="1426100"/>
            <a:ext cx="300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2"/>
                </a:solidFill>
                <a:latin typeface="Roboto"/>
                <a:ea typeface="Roboto"/>
                <a:cs typeface="Roboto"/>
                <a:sym typeface="Roboto"/>
              </a:rPr>
              <a:t>2. Rupture transfers to the secondary segment </a:t>
            </a:r>
            <a:endParaRPr>
              <a:solidFill>
                <a:schemeClr val="dk2"/>
              </a:solidFill>
              <a:latin typeface="Roboto"/>
              <a:ea typeface="Roboto"/>
              <a:cs typeface="Roboto"/>
              <a:sym typeface="Roboto"/>
            </a:endParaRPr>
          </a:p>
        </p:txBody>
      </p:sp>
      <p:sp>
        <p:nvSpPr>
          <p:cNvPr id="189" name="Google Shape;189;p22"/>
          <p:cNvSpPr txBox="1"/>
          <p:nvPr/>
        </p:nvSpPr>
        <p:spPr>
          <a:xfrm>
            <a:off x="3261450" y="1974100"/>
            <a:ext cx="2163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Roboto"/>
                <a:ea typeface="Roboto"/>
                <a:cs typeface="Roboto"/>
                <a:sym typeface="Roboto"/>
              </a:rPr>
              <a:t>2002 Denali</a:t>
            </a:r>
            <a:r>
              <a:rPr lang="en" sz="1600">
                <a:solidFill>
                  <a:srgbClr val="000000"/>
                </a:solidFill>
              </a:rPr>
              <a:t> </a:t>
            </a:r>
            <a:endParaRPr sz="1600">
              <a:solidFill>
                <a:srgbClr val="000000"/>
              </a:solidFill>
            </a:endParaRPr>
          </a:p>
        </p:txBody>
      </p:sp>
      <p:sp>
        <p:nvSpPr>
          <p:cNvPr id="190" name="Google Shape;190;p22"/>
          <p:cNvSpPr txBox="1"/>
          <p:nvPr/>
        </p:nvSpPr>
        <p:spPr>
          <a:xfrm>
            <a:off x="3242100" y="4562700"/>
            <a:ext cx="2202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Roboto"/>
                <a:ea typeface="Roboto"/>
                <a:cs typeface="Roboto"/>
                <a:sym typeface="Roboto"/>
              </a:rPr>
              <a:t>Eberhart-Phillips et al., 2003</a:t>
            </a:r>
            <a:endParaRPr sz="1200">
              <a:solidFill>
                <a:schemeClr val="dk2"/>
              </a:solidFill>
              <a:latin typeface="Roboto"/>
              <a:ea typeface="Roboto"/>
              <a:cs typeface="Roboto"/>
              <a:sym typeface="Roboto"/>
            </a:endParaRPr>
          </a:p>
        </p:txBody>
      </p:sp>
      <p:sp>
        <p:nvSpPr>
          <p:cNvPr id="191" name="Google Shape;191;p22"/>
          <p:cNvSpPr txBox="1"/>
          <p:nvPr/>
        </p:nvSpPr>
        <p:spPr>
          <a:xfrm>
            <a:off x="5893275" y="1426100"/>
            <a:ext cx="300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2"/>
                </a:solidFill>
                <a:latin typeface="Roboto"/>
                <a:ea typeface="Roboto"/>
                <a:cs typeface="Roboto"/>
                <a:sym typeface="Roboto"/>
              </a:rPr>
              <a:t>3. Rupture remains solely on the main fault </a:t>
            </a:r>
            <a:endParaRPr b="1">
              <a:solidFill>
                <a:schemeClr val="dk2"/>
              </a:solidFill>
              <a:latin typeface="Roboto"/>
              <a:ea typeface="Roboto"/>
              <a:cs typeface="Roboto"/>
              <a:sym typeface="Roboto"/>
            </a:endParaRPr>
          </a:p>
        </p:txBody>
      </p:sp>
      <p:pic>
        <p:nvPicPr>
          <p:cNvPr id="192" name="Google Shape;192;p22"/>
          <p:cNvPicPr preferRelativeResize="0"/>
          <p:nvPr/>
        </p:nvPicPr>
        <p:blipFill>
          <a:blip r:embed="rId5">
            <a:alphaModFix/>
          </a:blip>
          <a:stretch>
            <a:fillRect/>
          </a:stretch>
        </p:blipFill>
        <p:spPr>
          <a:xfrm>
            <a:off x="6095275" y="2511500"/>
            <a:ext cx="2951025" cy="1003349"/>
          </a:xfrm>
          <a:prstGeom prst="rect">
            <a:avLst/>
          </a:prstGeom>
          <a:noFill/>
          <a:ln>
            <a:noFill/>
          </a:ln>
        </p:spPr>
      </p:pic>
      <p:sp>
        <p:nvSpPr>
          <p:cNvPr id="193" name="Google Shape;193;p22"/>
          <p:cNvSpPr txBox="1"/>
          <p:nvPr/>
        </p:nvSpPr>
        <p:spPr>
          <a:xfrm>
            <a:off x="6311325" y="2080400"/>
            <a:ext cx="2163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Roboto"/>
                <a:ea typeface="Roboto"/>
                <a:cs typeface="Roboto"/>
                <a:sym typeface="Roboto"/>
              </a:rPr>
              <a:t>2001 Kokoxili</a:t>
            </a:r>
            <a:endParaRPr sz="1600" b="1">
              <a:solidFill>
                <a:schemeClr val="dk2"/>
              </a:solidFill>
              <a:latin typeface="Roboto"/>
              <a:ea typeface="Roboto"/>
              <a:cs typeface="Roboto"/>
              <a:sym typeface="Roboto"/>
            </a:endParaRPr>
          </a:p>
        </p:txBody>
      </p:sp>
      <p:sp>
        <p:nvSpPr>
          <p:cNvPr id="194" name="Google Shape;194;p2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
        <p:nvSpPr>
          <p:cNvPr id="195" name="Google Shape;195;p22"/>
          <p:cNvSpPr txBox="1"/>
          <p:nvPr/>
        </p:nvSpPr>
        <p:spPr>
          <a:xfrm>
            <a:off x="6095275" y="3486975"/>
            <a:ext cx="300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Roboto"/>
                <a:ea typeface="Roboto"/>
                <a:cs typeface="Roboto"/>
                <a:sym typeface="Roboto"/>
              </a:rPr>
              <a:t>Van der Woerd et al., 2002</a:t>
            </a:r>
            <a:endParaRPr>
              <a:solidFill>
                <a:schemeClr val="dk2"/>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Which Factors Influence Rupture Behavior </a:t>
            </a:r>
            <a:endParaRPr/>
          </a:p>
        </p:txBody>
      </p:sp>
      <p:pic>
        <p:nvPicPr>
          <p:cNvPr id="201" name="Google Shape;201;p23"/>
          <p:cNvPicPr preferRelativeResize="0"/>
          <p:nvPr/>
        </p:nvPicPr>
        <p:blipFill>
          <a:blip r:embed="rId3">
            <a:alphaModFix/>
          </a:blip>
          <a:stretch>
            <a:fillRect/>
          </a:stretch>
        </p:blipFill>
        <p:spPr>
          <a:xfrm>
            <a:off x="111375" y="1409575"/>
            <a:ext cx="2297876" cy="1210225"/>
          </a:xfrm>
          <a:prstGeom prst="rect">
            <a:avLst/>
          </a:prstGeom>
          <a:noFill/>
          <a:ln>
            <a:noFill/>
          </a:ln>
        </p:spPr>
      </p:pic>
      <p:pic>
        <p:nvPicPr>
          <p:cNvPr id="202" name="Google Shape;202;p23"/>
          <p:cNvPicPr preferRelativeResize="0"/>
          <p:nvPr/>
        </p:nvPicPr>
        <p:blipFill>
          <a:blip r:embed="rId4">
            <a:alphaModFix/>
          </a:blip>
          <a:stretch>
            <a:fillRect/>
          </a:stretch>
        </p:blipFill>
        <p:spPr>
          <a:xfrm>
            <a:off x="21875" y="2569175"/>
            <a:ext cx="2326624" cy="908100"/>
          </a:xfrm>
          <a:prstGeom prst="rect">
            <a:avLst/>
          </a:prstGeom>
          <a:noFill/>
          <a:ln>
            <a:noFill/>
          </a:ln>
        </p:spPr>
      </p:pic>
      <p:sp>
        <p:nvSpPr>
          <p:cNvPr id="203" name="Google Shape;203;p23"/>
          <p:cNvSpPr txBox="1"/>
          <p:nvPr/>
        </p:nvSpPr>
        <p:spPr>
          <a:xfrm>
            <a:off x="397188" y="3580575"/>
            <a:ext cx="1726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highlight>
                  <a:srgbClr val="FFFFFF"/>
                </a:highlight>
                <a:latin typeface="Roboto"/>
                <a:ea typeface="Roboto"/>
                <a:cs typeface="Roboto"/>
                <a:sym typeface="Roboto"/>
              </a:rPr>
              <a:t>Aochi et al, 2000</a:t>
            </a:r>
            <a:endParaRPr sz="1200">
              <a:solidFill>
                <a:schemeClr val="dk2"/>
              </a:solidFill>
              <a:latin typeface="Roboto"/>
              <a:ea typeface="Roboto"/>
              <a:cs typeface="Roboto"/>
              <a:sym typeface="Roboto"/>
            </a:endParaRPr>
          </a:p>
        </p:txBody>
      </p:sp>
      <p:sp>
        <p:nvSpPr>
          <p:cNvPr id="204" name="Google Shape;204;p23"/>
          <p:cNvSpPr txBox="1"/>
          <p:nvPr/>
        </p:nvSpPr>
        <p:spPr>
          <a:xfrm>
            <a:off x="275875" y="944050"/>
            <a:ext cx="181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Roboto"/>
                <a:ea typeface="Roboto"/>
                <a:cs typeface="Roboto"/>
                <a:sym typeface="Roboto"/>
              </a:rPr>
              <a:t>Branch Angle</a:t>
            </a:r>
            <a:r>
              <a:rPr lang="en" sz="1600">
                <a:solidFill>
                  <a:schemeClr val="dk2"/>
                </a:solidFill>
                <a:latin typeface="Roboto"/>
                <a:ea typeface="Roboto"/>
                <a:cs typeface="Roboto"/>
                <a:sym typeface="Roboto"/>
              </a:rPr>
              <a:t> </a:t>
            </a:r>
            <a:endParaRPr sz="1600">
              <a:solidFill>
                <a:schemeClr val="dk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Which Factors Influence Rupture Behavior </a:t>
            </a:r>
            <a:endParaRPr/>
          </a:p>
        </p:txBody>
      </p:sp>
      <p:pic>
        <p:nvPicPr>
          <p:cNvPr id="210" name="Google Shape;210;p24"/>
          <p:cNvPicPr preferRelativeResize="0"/>
          <p:nvPr/>
        </p:nvPicPr>
        <p:blipFill>
          <a:blip r:embed="rId3">
            <a:alphaModFix/>
          </a:blip>
          <a:stretch>
            <a:fillRect/>
          </a:stretch>
        </p:blipFill>
        <p:spPr>
          <a:xfrm>
            <a:off x="111375" y="1409575"/>
            <a:ext cx="2297876" cy="1210225"/>
          </a:xfrm>
          <a:prstGeom prst="rect">
            <a:avLst/>
          </a:prstGeom>
          <a:noFill/>
          <a:ln>
            <a:noFill/>
          </a:ln>
        </p:spPr>
      </p:pic>
      <p:pic>
        <p:nvPicPr>
          <p:cNvPr id="211" name="Google Shape;211;p24"/>
          <p:cNvPicPr preferRelativeResize="0"/>
          <p:nvPr/>
        </p:nvPicPr>
        <p:blipFill>
          <a:blip r:embed="rId4">
            <a:alphaModFix/>
          </a:blip>
          <a:stretch>
            <a:fillRect/>
          </a:stretch>
        </p:blipFill>
        <p:spPr>
          <a:xfrm>
            <a:off x="21875" y="2569175"/>
            <a:ext cx="2326624" cy="908100"/>
          </a:xfrm>
          <a:prstGeom prst="rect">
            <a:avLst/>
          </a:prstGeom>
          <a:noFill/>
          <a:ln>
            <a:noFill/>
          </a:ln>
        </p:spPr>
      </p:pic>
      <p:sp>
        <p:nvSpPr>
          <p:cNvPr id="212" name="Google Shape;212;p24"/>
          <p:cNvSpPr txBox="1"/>
          <p:nvPr/>
        </p:nvSpPr>
        <p:spPr>
          <a:xfrm>
            <a:off x="397188" y="3580575"/>
            <a:ext cx="1726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highlight>
                  <a:srgbClr val="FFFFFF"/>
                </a:highlight>
                <a:latin typeface="Roboto"/>
                <a:ea typeface="Roboto"/>
                <a:cs typeface="Roboto"/>
                <a:sym typeface="Roboto"/>
              </a:rPr>
              <a:t>Aochi et al, 2000</a:t>
            </a:r>
            <a:endParaRPr sz="1200">
              <a:solidFill>
                <a:schemeClr val="dk2"/>
              </a:solidFill>
              <a:latin typeface="Roboto"/>
              <a:ea typeface="Roboto"/>
              <a:cs typeface="Roboto"/>
              <a:sym typeface="Roboto"/>
            </a:endParaRPr>
          </a:p>
        </p:txBody>
      </p:sp>
      <p:sp>
        <p:nvSpPr>
          <p:cNvPr id="213" name="Google Shape;213;p24"/>
          <p:cNvSpPr txBox="1"/>
          <p:nvPr/>
        </p:nvSpPr>
        <p:spPr>
          <a:xfrm>
            <a:off x="275875" y="944050"/>
            <a:ext cx="181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Roboto"/>
                <a:ea typeface="Roboto"/>
                <a:cs typeface="Roboto"/>
                <a:sym typeface="Roboto"/>
              </a:rPr>
              <a:t>Branch Angle </a:t>
            </a:r>
            <a:endParaRPr sz="1600">
              <a:solidFill>
                <a:schemeClr val="dk2"/>
              </a:solidFill>
              <a:latin typeface="Roboto"/>
              <a:ea typeface="Roboto"/>
              <a:cs typeface="Roboto"/>
              <a:sym typeface="Roboto"/>
            </a:endParaRPr>
          </a:p>
        </p:txBody>
      </p:sp>
      <p:pic>
        <p:nvPicPr>
          <p:cNvPr id="214" name="Google Shape;214;p24"/>
          <p:cNvPicPr preferRelativeResize="0"/>
          <p:nvPr/>
        </p:nvPicPr>
        <p:blipFill>
          <a:blip r:embed="rId5">
            <a:alphaModFix/>
          </a:blip>
          <a:stretch>
            <a:fillRect/>
          </a:stretch>
        </p:blipFill>
        <p:spPr>
          <a:xfrm>
            <a:off x="2880373" y="1409564"/>
            <a:ext cx="1989851" cy="1366875"/>
          </a:xfrm>
          <a:prstGeom prst="rect">
            <a:avLst/>
          </a:prstGeom>
          <a:noFill/>
          <a:ln w="19050" cap="flat" cmpd="sng">
            <a:solidFill>
              <a:srgbClr val="000000"/>
            </a:solidFill>
            <a:prstDash val="solid"/>
            <a:round/>
            <a:headEnd type="none" w="sm" len="sm"/>
            <a:tailEnd type="none" w="sm" len="sm"/>
          </a:ln>
        </p:spPr>
      </p:pic>
      <p:sp>
        <p:nvSpPr>
          <p:cNvPr id="215" name="Google Shape;215;p24"/>
          <p:cNvSpPr txBox="1"/>
          <p:nvPr/>
        </p:nvSpPr>
        <p:spPr>
          <a:xfrm>
            <a:off x="2934225" y="944050"/>
            <a:ext cx="181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Roboto"/>
                <a:ea typeface="Roboto"/>
                <a:cs typeface="Roboto"/>
                <a:sym typeface="Roboto"/>
              </a:rPr>
              <a:t>Pre-Stress</a:t>
            </a:r>
            <a:endParaRPr sz="1600">
              <a:solidFill>
                <a:schemeClr val="dk2"/>
              </a:solidFill>
              <a:latin typeface="Roboto"/>
              <a:ea typeface="Roboto"/>
              <a:cs typeface="Roboto"/>
              <a:sym typeface="Roboto"/>
            </a:endParaRPr>
          </a:p>
        </p:txBody>
      </p:sp>
      <p:sp>
        <p:nvSpPr>
          <p:cNvPr id="216" name="Google Shape;216;p24"/>
          <p:cNvSpPr txBox="1"/>
          <p:nvPr/>
        </p:nvSpPr>
        <p:spPr>
          <a:xfrm>
            <a:off x="2409250" y="2886675"/>
            <a:ext cx="300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highlight>
                  <a:schemeClr val="lt1"/>
                </a:highlight>
                <a:latin typeface="Roboto"/>
                <a:ea typeface="Roboto"/>
                <a:cs typeface="Roboto"/>
                <a:sym typeface="Roboto"/>
              </a:rPr>
              <a:t>Kame et al., 2003; Bhat et al., 2007</a:t>
            </a:r>
            <a:endParaRPr sz="1200">
              <a:solidFill>
                <a:schemeClr val="dk2"/>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Which Factors Influence Rupture Behavior </a:t>
            </a:r>
            <a:endParaRPr/>
          </a:p>
        </p:txBody>
      </p:sp>
      <p:pic>
        <p:nvPicPr>
          <p:cNvPr id="222" name="Google Shape;222;p25"/>
          <p:cNvPicPr preferRelativeResize="0"/>
          <p:nvPr/>
        </p:nvPicPr>
        <p:blipFill>
          <a:blip r:embed="rId3">
            <a:alphaModFix/>
          </a:blip>
          <a:stretch>
            <a:fillRect/>
          </a:stretch>
        </p:blipFill>
        <p:spPr>
          <a:xfrm>
            <a:off x="111375" y="1409575"/>
            <a:ext cx="2297876" cy="1210225"/>
          </a:xfrm>
          <a:prstGeom prst="rect">
            <a:avLst/>
          </a:prstGeom>
          <a:noFill/>
          <a:ln>
            <a:noFill/>
          </a:ln>
        </p:spPr>
      </p:pic>
      <p:pic>
        <p:nvPicPr>
          <p:cNvPr id="223" name="Google Shape;223;p25"/>
          <p:cNvPicPr preferRelativeResize="0"/>
          <p:nvPr/>
        </p:nvPicPr>
        <p:blipFill>
          <a:blip r:embed="rId4">
            <a:alphaModFix/>
          </a:blip>
          <a:stretch>
            <a:fillRect/>
          </a:stretch>
        </p:blipFill>
        <p:spPr>
          <a:xfrm>
            <a:off x="21875" y="2569175"/>
            <a:ext cx="2326624" cy="908100"/>
          </a:xfrm>
          <a:prstGeom prst="rect">
            <a:avLst/>
          </a:prstGeom>
          <a:noFill/>
          <a:ln>
            <a:noFill/>
          </a:ln>
        </p:spPr>
      </p:pic>
      <p:sp>
        <p:nvSpPr>
          <p:cNvPr id="224" name="Google Shape;224;p25"/>
          <p:cNvSpPr txBox="1"/>
          <p:nvPr/>
        </p:nvSpPr>
        <p:spPr>
          <a:xfrm>
            <a:off x="397188" y="3580575"/>
            <a:ext cx="1726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highlight>
                  <a:srgbClr val="FFFFFF"/>
                </a:highlight>
                <a:latin typeface="Roboto"/>
                <a:ea typeface="Roboto"/>
                <a:cs typeface="Roboto"/>
                <a:sym typeface="Roboto"/>
              </a:rPr>
              <a:t>Aochi et al, 2000</a:t>
            </a:r>
            <a:endParaRPr sz="1200">
              <a:solidFill>
                <a:schemeClr val="dk2"/>
              </a:solidFill>
              <a:latin typeface="Roboto"/>
              <a:ea typeface="Roboto"/>
              <a:cs typeface="Roboto"/>
              <a:sym typeface="Roboto"/>
            </a:endParaRPr>
          </a:p>
        </p:txBody>
      </p:sp>
      <p:sp>
        <p:nvSpPr>
          <p:cNvPr id="225" name="Google Shape;225;p25"/>
          <p:cNvSpPr txBox="1"/>
          <p:nvPr/>
        </p:nvSpPr>
        <p:spPr>
          <a:xfrm>
            <a:off x="275888" y="944050"/>
            <a:ext cx="181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Roboto"/>
                <a:ea typeface="Roboto"/>
                <a:cs typeface="Roboto"/>
                <a:sym typeface="Roboto"/>
              </a:rPr>
              <a:t>Branch Angle </a:t>
            </a:r>
            <a:endParaRPr sz="1600">
              <a:solidFill>
                <a:schemeClr val="dk2"/>
              </a:solidFill>
              <a:latin typeface="Roboto"/>
              <a:ea typeface="Roboto"/>
              <a:cs typeface="Roboto"/>
              <a:sym typeface="Roboto"/>
            </a:endParaRPr>
          </a:p>
        </p:txBody>
      </p:sp>
      <p:pic>
        <p:nvPicPr>
          <p:cNvPr id="226" name="Google Shape;226;p25"/>
          <p:cNvPicPr preferRelativeResize="0"/>
          <p:nvPr/>
        </p:nvPicPr>
        <p:blipFill>
          <a:blip r:embed="rId5">
            <a:alphaModFix/>
          </a:blip>
          <a:stretch>
            <a:fillRect/>
          </a:stretch>
        </p:blipFill>
        <p:spPr>
          <a:xfrm>
            <a:off x="2880373" y="1409564"/>
            <a:ext cx="1989851" cy="1366875"/>
          </a:xfrm>
          <a:prstGeom prst="rect">
            <a:avLst/>
          </a:prstGeom>
          <a:noFill/>
          <a:ln w="19050" cap="flat" cmpd="sng">
            <a:solidFill>
              <a:srgbClr val="000000"/>
            </a:solidFill>
            <a:prstDash val="solid"/>
            <a:round/>
            <a:headEnd type="none" w="sm" len="sm"/>
            <a:tailEnd type="none" w="sm" len="sm"/>
          </a:ln>
        </p:spPr>
      </p:pic>
      <p:sp>
        <p:nvSpPr>
          <p:cNvPr id="227" name="Google Shape;227;p25"/>
          <p:cNvSpPr txBox="1"/>
          <p:nvPr/>
        </p:nvSpPr>
        <p:spPr>
          <a:xfrm>
            <a:off x="2934225" y="944050"/>
            <a:ext cx="181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Roboto"/>
                <a:ea typeface="Roboto"/>
                <a:cs typeface="Roboto"/>
                <a:sym typeface="Roboto"/>
              </a:rPr>
              <a:t>Pre-Stress</a:t>
            </a:r>
            <a:endParaRPr sz="1600">
              <a:solidFill>
                <a:schemeClr val="dk2"/>
              </a:solidFill>
              <a:latin typeface="Roboto"/>
              <a:ea typeface="Roboto"/>
              <a:cs typeface="Roboto"/>
              <a:sym typeface="Roboto"/>
            </a:endParaRPr>
          </a:p>
        </p:txBody>
      </p:sp>
      <p:sp>
        <p:nvSpPr>
          <p:cNvPr id="228" name="Google Shape;228;p25"/>
          <p:cNvSpPr txBox="1"/>
          <p:nvPr/>
        </p:nvSpPr>
        <p:spPr>
          <a:xfrm>
            <a:off x="2409250" y="2886675"/>
            <a:ext cx="300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highlight>
                  <a:schemeClr val="lt1"/>
                </a:highlight>
                <a:latin typeface="Roboto"/>
                <a:ea typeface="Roboto"/>
                <a:cs typeface="Roboto"/>
                <a:sym typeface="Roboto"/>
              </a:rPr>
              <a:t>Kame et al., 2003; Bhat et al., 2007</a:t>
            </a:r>
            <a:endParaRPr sz="1200">
              <a:solidFill>
                <a:schemeClr val="dk2"/>
              </a:solidFill>
              <a:latin typeface="Roboto"/>
              <a:ea typeface="Roboto"/>
              <a:cs typeface="Roboto"/>
              <a:sym typeface="Roboto"/>
            </a:endParaRPr>
          </a:p>
        </p:txBody>
      </p:sp>
      <p:pic>
        <p:nvPicPr>
          <p:cNvPr id="229" name="Google Shape;229;p25"/>
          <p:cNvPicPr preferRelativeResize="0"/>
          <p:nvPr/>
        </p:nvPicPr>
        <p:blipFill>
          <a:blip r:embed="rId6">
            <a:alphaModFix/>
          </a:blip>
          <a:stretch>
            <a:fillRect/>
          </a:stretch>
        </p:blipFill>
        <p:spPr>
          <a:xfrm>
            <a:off x="5513539" y="1582725"/>
            <a:ext cx="3318782" cy="908100"/>
          </a:xfrm>
          <a:prstGeom prst="rect">
            <a:avLst/>
          </a:prstGeom>
          <a:noFill/>
          <a:ln w="19050" cap="flat" cmpd="sng">
            <a:solidFill>
              <a:srgbClr val="000000"/>
            </a:solidFill>
            <a:prstDash val="solid"/>
            <a:round/>
            <a:headEnd type="none" w="sm" len="sm"/>
            <a:tailEnd type="none" w="sm" len="sm"/>
          </a:ln>
        </p:spPr>
      </p:pic>
      <p:sp>
        <p:nvSpPr>
          <p:cNvPr id="230" name="Google Shape;230;p25"/>
          <p:cNvSpPr txBox="1"/>
          <p:nvPr/>
        </p:nvSpPr>
        <p:spPr>
          <a:xfrm>
            <a:off x="6263613" y="944050"/>
            <a:ext cx="181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Roboto"/>
                <a:ea typeface="Roboto"/>
                <a:cs typeface="Roboto"/>
                <a:sym typeface="Roboto"/>
              </a:rPr>
              <a:t>Rupture Speed</a:t>
            </a:r>
            <a:endParaRPr sz="1600">
              <a:solidFill>
                <a:schemeClr val="dk2"/>
              </a:solidFill>
              <a:latin typeface="Roboto"/>
              <a:ea typeface="Roboto"/>
              <a:cs typeface="Roboto"/>
              <a:sym typeface="Roboto"/>
            </a:endParaRPr>
          </a:p>
        </p:txBody>
      </p:sp>
      <p:sp>
        <p:nvSpPr>
          <p:cNvPr id="231" name="Google Shape;231;p25"/>
          <p:cNvSpPr txBox="1"/>
          <p:nvPr/>
        </p:nvSpPr>
        <p:spPr>
          <a:xfrm>
            <a:off x="5672925" y="2649275"/>
            <a:ext cx="300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highlight>
                  <a:schemeClr val="lt1"/>
                </a:highlight>
                <a:latin typeface="Roboto"/>
                <a:ea typeface="Roboto"/>
                <a:cs typeface="Roboto"/>
                <a:sym typeface="Roboto"/>
              </a:rPr>
              <a:t>Kame et al., 2003; Bhat et al., 2007</a:t>
            </a:r>
            <a:endParaRPr sz="1200">
              <a:solidFill>
                <a:schemeClr val="dk2"/>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about material properties?</a:t>
            </a:r>
            <a:endParaRPr/>
          </a:p>
        </p:txBody>
      </p:sp>
      <p:sp>
        <p:nvSpPr>
          <p:cNvPr id="237" name="Google Shape;237;p26"/>
          <p:cNvSpPr txBox="1">
            <a:spLocks noGrp="1"/>
          </p:cNvSpPr>
          <p:nvPr>
            <p:ph type="body" idx="1"/>
          </p:nvPr>
        </p:nvSpPr>
        <p:spPr>
          <a:xfrm>
            <a:off x="311700" y="1050513"/>
            <a:ext cx="8520600" cy="496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Several branch fault systems separate dissimilar media.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about material properties?</a:t>
            </a:r>
            <a:endParaRPr/>
          </a:p>
        </p:txBody>
      </p:sp>
      <p:sp>
        <p:nvSpPr>
          <p:cNvPr id="243" name="Google Shape;243;p27"/>
          <p:cNvSpPr txBox="1">
            <a:spLocks noGrp="1"/>
          </p:cNvSpPr>
          <p:nvPr>
            <p:ph type="body" idx="1"/>
          </p:nvPr>
        </p:nvSpPr>
        <p:spPr>
          <a:xfrm>
            <a:off x="311700" y="1050513"/>
            <a:ext cx="8520600" cy="496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Several branch fault systems separate dissimilar media.</a:t>
            </a:r>
            <a:endParaRPr/>
          </a:p>
        </p:txBody>
      </p:sp>
      <p:pic>
        <p:nvPicPr>
          <p:cNvPr id="244" name="Google Shape;244;p27"/>
          <p:cNvPicPr preferRelativeResize="0"/>
          <p:nvPr/>
        </p:nvPicPr>
        <p:blipFill>
          <a:blip r:embed="rId3">
            <a:alphaModFix/>
          </a:blip>
          <a:stretch>
            <a:fillRect/>
          </a:stretch>
        </p:blipFill>
        <p:spPr>
          <a:xfrm>
            <a:off x="187425" y="1913125"/>
            <a:ext cx="2769499" cy="2111550"/>
          </a:xfrm>
          <a:prstGeom prst="rect">
            <a:avLst/>
          </a:prstGeom>
          <a:noFill/>
          <a:ln>
            <a:noFill/>
          </a:ln>
        </p:spPr>
      </p:pic>
      <p:sp>
        <p:nvSpPr>
          <p:cNvPr id="245" name="Google Shape;245;p27"/>
          <p:cNvSpPr txBox="1">
            <a:spLocks noGrp="1"/>
          </p:cNvSpPr>
          <p:nvPr>
            <p:ph type="body" idx="1"/>
          </p:nvPr>
        </p:nvSpPr>
        <p:spPr>
          <a:xfrm>
            <a:off x="315763" y="1547025"/>
            <a:ext cx="2512800" cy="496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600" b="1"/>
              <a:t>San Andreas &amp; Garlock</a:t>
            </a:r>
            <a:r>
              <a:rPr lang="en" b="1"/>
              <a:t> </a:t>
            </a:r>
            <a:endParaRPr b="1"/>
          </a:p>
        </p:txBody>
      </p:sp>
      <p:sp>
        <p:nvSpPr>
          <p:cNvPr id="246" name="Google Shape;246;p27"/>
          <p:cNvSpPr txBox="1"/>
          <p:nvPr/>
        </p:nvSpPr>
        <p:spPr>
          <a:xfrm>
            <a:off x="72163" y="3867750"/>
            <a:ext cx="30000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Langenheim &amp; Hauksson, 2001</a:t>
            </a:r>
            <a:endParaRPr sz="1200">
              <a:solidFill>
                <a:schemeClr val="dk2"/>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about material properties?</a:t>
            </a:r>
            <a:endParaRPr/>
          </a:p>
        </p:txBody>
      </p:sp>
      <p:sp>
        <p:nvSpPr>
          <p:cNvPr id="252" name="Google Shape;252;p28"/>
          <p:cNvSpPr txBox="1">
            <a:spLocks noGrp="1"/>
          </p:cNvSpPr>
          <p:nvPr>
            <p:ph type="body" idx="1"/>
          </p:nvPr>
        </p:nvSpPr>
        <p:spPr>
          <a:xfrm>
            <a:off x="311700" y="1050513"/>
            <a:ext cx="8520600" cy="496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Several branch fault systems separate dissimilar media *(In Southern California)</a:t>
            </a:r>
            <a:endParaRPr/>
          </a:p>
        </p:txBody>
      </p:sp>
      <p:pic>
        <p:nvPicPr>
          <p:cNvPr id="253" name="Google Shape;253;p28"/>
          <p:cNvPicPr preferRelativeResize="0"/>
          <p:nvPr/>
        </p:nvPicPr>
        <p:blipFill>
          <a:blip r:embed="rId3">
            <a:alphaModFix/>
          </a:blip>
          <a:stretch>
            <a:fillRect/>
          </a:stretch>
        </p:blipFill>
        <p:spPr>
          <a:xfrm>
            <a:off x="187425" y="1913125"/>
            <a:ext cx="2769499" cy="2111550"/>
          </a:xfrm>
          <a:prstGeom prst="rect">
            <a:avLst/>
          </a:prstGeom>
          <a:noFill/>
          <a:ln>
            <a:noFill/>
          </a:ln>
        </p:spPr>
      </p:pic>
      <p:sp>
        <p:nvSpPr>
          <p:cNvPr id="254" name="Google Shape;254;p28"/>
          <p:cNvSpPr txBox="1">
            <a:spLocks noGrp="1"/>
          </p:cNvSpPr>
          <p:nvPr>
            <p:ph type="body" idx="1"/>
          </p:nvPr>
        </p:nvSpPr>
        <p:spPr>
          <a:xfrm>
            <a:off x="315763" y="1461500"/>
            <a:ext cx="2512800" cy="496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600"/>
              <a:t>San Andreas &amp; Garlock</a:t>
            </a:r>
            <a:r>
              <a:rPr lang="en" b="1"/>
              <a:t> </a:t>
            </a:r>
            <a:endParaRPr b="1"/>
          </a:p>
        </p:txBody>
      </p:sp>
      <p:sp>
        <p:nvSpPr>
          <p:cNvPr id="255" name="Google Shape;255;p28"/>
          <p:cNvSpPr txBox="1"/>
          <p:nvPr/>
        </p:nvSpPr>
        <p:spPr>
          <a:xfrm>
            <a:off x="72163" y="3867750"/>
            <a:ext cx="30000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Langenheim &amp; Hauksson, 2001</a:t>
            </a:r>
            <a:endParaRPr sz="1200">
              <a:solidFill>
                <a:schemeClr val="dk2"/>
              </a:solidFill>
              <a:latin typeface="Roboto"/>
              <a:ea typeface="Roboto"/>
              <a:cs typeface="Roboto"/>
              <a:sym typeface="Roboto"/>
            </a:endParaRPr>
          </a:p>
        </p:txBody>
      </p:sp>
      <p:pic>
        <p:nvPicPr>
          <p:cNvPr id="256" name="Google Shape;256;p28"/>
          <p:cNvPicPr preferRelativeResize="0"/>
          <p:nvPr/>
        </p:nvPicPr>
        <p:blipFill rotWithShape="1">
          <a:blip r:embed="rId4">
            <a:alphaModFix/>
          </a:blip>
          <a:srcRect r="32418"/>
          <a:stretch/>
        </p:blipFill>
        <p:spPr>
          <a:xfrm>
            <a:off x="3553087" y="1844900"/>
            <a:ext cx="1498725" cy="2676425"/>
          </a:xfrm>
          <a:prstGeom prst="rect">
            <a:avLst/>
          </a:prstGeom>
          <a:noFill/>
          <a:ln>
            <a:noFill/>
          </a:ln>
        </p:spPr>
      </p:pic>
      <p:sp>
        <p:nvSpPr>
          <p:cNvPr id="257" name="Google Shape;257;p28"/>
          <p:cNvSpPr txBox="1">
            <a:spLocks noGrp="1"/>
          </p:cNvSpPr>
          <p:nvPr>
            <p:ph type="body" idx="1"/>
          </p:nvPr>
        </p:nvSpPr>
        <p:spPr>
          <a:xfrm>
            <a:off x="3046050" y="1461500"/>
            <a:ext cx="2512800" cy="496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600" b="1"/>
              <a:t>Southern San Jacinto </a:t>
            </a:r>
            <a:endParaRPr b="1"/>
          </a:p>
        </p:txBody>
      </p:sp>
      <p:sp>
        <p:nvSpPr>
          <p:cNvPr id="258" name="Google Shape;258;p28"/>
          <p:cNvSpPr txBox="1"/>
          <p:nvPr/>
        </p:nvSpPr>
        <p:spPr>
          <a:xfrm>
            <a:off x="3470532" y="4490950"/>
            <a:ext cx="1663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Allam et al., 2014</a:t>
            </a:r>
            <a:endParaRPr sz="1200">
              <a:solidFill>
                <a:schemeClr val="dk2"/>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about material properties?</a:t>
            </a:r>
            <a:endParaRPr/>
          </a:p>
        </p:txBody>
      </p:sp>
      <p:sp>
        <p:nvSpPr>
          <p:cNvPr id="264" name="Google Shape;264;p29"/>
          <p:cNvSpPr txBox="1">
            <a:spLocks noGrp="1"/>
          </p:cNvSpPr>
          <p:nvPr>
            <p:ph type="body" idx="1"/>
          </p:nvPr>
        </p:nvSpPr>
        <p:spPr>
          <a:xfrm>
            <a:off x="311700" y="1050513"/>
            <a:ext cx="8520600" cy="496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Several branch fault systems separate dissimilar media *(In Southern California)</a:t>
            </a:r>
            <a:endParaRPr/>
          </a:p>
        </p:txBody>
      </p:sp>
      <p:pic>
        <p:nvPicPr>
          <p:cNvPr id="265" name="Google Shape;265;p29"/>
          <p:cNvPicPr preferRelativeResize="0"/>
          <p:nvPr/>
        </p:nvPicPr>
        <p:blipFill>
          <a:blip r:embed="rId3">
            <a:alphaModFix/>
          </a:blip>
          <a:stretch>
            <a:fillRect/>
          </a:stretch>
        </p:blipFill>
        <p:spPr>
          <a:xfrm>
            <a:off x="187425" y="1913125"/>
            <a:ext cx="2769499" cy="2111550"/>
          </a:xfrm>
          <a:prstGeom prst="rect">
            <a:avLst/>
          </a:prstGeom>
          <a:noFill/>
          <a:ln>
            <a:noFill/>
          </a:ln>
        </p:spPr>
      </p:pic>
      <p:sp>
        <p:nvSpPr>
          <p:cNvPr id="266" name="Google Shape;266;p29"/>
          <p:cNvSpPr txBox="1">
            <a:spLocks noGrp="1"/>
          </p:cNvSpPr>
          <p:nvPr>
            <p:ph type="body" idx="1"/>
          </p:nvPr>
        </p:nvSpPr>
        <p:spPr>
          <a:xfrm>
            <a:off x="315763" y="1461500"/>
            <a:ext cx="2512800" cy="496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600"/>
              <a:t>San Andreas &amp; Garlock</a:t>
            </a:r>
            <a:r>
              <a:rPr lang="en" b="1"/>
              <a:t> </a:t>
            </a:r>
            <a:endParaRPr b="1"/>
          </a:p>
        </p:txBody>
      </p:sp>
      <p:sp>
        <p:nvSpPr>
          <p:cNvPr id="267" name="Google Shape;267;p29"/>
          <p:cNvSpPr txBox="1"/>
          <p:nvPr/>
        </p:nvSpPr>
        <p:spPr>
          <a:xfrm>
            <a:off x="72163" y="3867750"/>
            <a:ext cx="30000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Langenheim &amp; Hauksson, 2001</a:t>
            </a:r>
            <a:endParaRPr sz="1200">
              <a:solidFill>
                <a:schemeClr val="dk2"/>
              </a:solidFill>
              <a:latin typeface="Roboto"/>
              <a:ea typeface="Roboto"/>
              <a:cs typeface="Roboto"/>
              <a:sym typeface="Roboto"/>
            </a:endParaRPr>
          </a:p>
        </p:txBody>
      </p:sp>
      <p:pic>
        <p:nvPicPr>
          <p:cNvPr id="268" name="Google Shape;268;p29"/>
          <p:cNvPicPr preferRelativeResize="0"/>
          <p:nvPr/>
        </p:nvPicPr>
        <p:blipFill rotWithShape="1">
          <a:blip r:embed="rId4">
            <a:alphaModFix/>
          </a:blip>
          <a:srcRect r="32418"/>
          <a:stretch/>
        </p:blipFill>
        <p:spPr>
          <a:xfrm>
            <a:off x="3553087" y="1844900"/>
            <a:ext cx="1498725" cy="2676425"/>
          </a:xfrm>
          <a:prstGeom prst="rect">
            <a:avLst/>
          </a:prstGeom>
          <a:noFill/>
          <a:ln>
            <a:noFill/>
          </a:ln>
        </p:spPr>
      </p:pic>
      <p:sp>
        <p:nvSpPr>
          <p:cNvPr id="269" name="Google Shape;269;p29"/>
          <p:cNvSpPr txBox="1">
            <a:spLocks noGrp="1"/>
          </p:cNvSpPr>
          <p:nvPr>
            <p:ph type="body" idx="1"/>
          </p:nvPr>
        </p:nvSpPr>
        <p:spPr>
          <a:xfrm>
            <a:off x="3046050" y="1461500"/>
            <a:ext cx="2512800" cy="496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600"/>
              <a:t>Southern San Jacinto </a:t>
            </a:r>
            <a:endParaRPr/>
          </a:p>
        </p:txBody>
      </p:sp>
      <p:sp>
        <p:nvSpPr>
          <p:cNvPr id="270" name="Google Shape;270;p29"/>
          <p:cNvSpPr txBox="1"/>
          <p:nvPr/>
        </p:nvSpPr>
        <p:spPr>
          <a:xfrm>
            <a:off x="3470532" y="4490950"/>
            <a:ext cx="1663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Allam et al., 2014</a:t>
            </a:r>
            <a:endParaRPr sz="1200">
              <a:solidFill>
                <a:schemeClr val="dk2"/>
              </a:solidFill>
              <a:latin typeface="Roboto"/>
              <a:ea typeface="Roboto"/>
              <a:cs typeface="Roboto"/>
              <a:sym typeface="Roboto"/>
            </a:endParaRPr>
          </a:p>
        </p:txBody>
      </p:sp>
      <p:pic>
        <p:nvPicPr>
          <p:cNvPr id="271" name="Google Shape;271;p29"/>
          <p:cNvPicPr preferRelativeResize="0"/>
          <p:nvPr/>
        </p:nvPicPr>
        <p:blipFill rotWithShape="1">
          <a:blip r:embed="rId5">
            <a:alphaModFix/>
          </a:blip>
          <a:srcRect b="30255"/>
          <a:stretch/>
        </p:blipFill>
        <p:spPr>
          <a:xfrm>
            <a:off x="5776326" y="1931775"/>
            <a:ext cx="3143500" cy="2074250"/>
          </a:xfrm>
          <a:prstGeom prst="rect">
            <a:avLst/>
          </a:prstGeom>
          <a:noFill/>
          <a:ln>
            <a:noFill/>
          </a:ln>
        </p:spPr>
      </p:pic>
      <p:sp>
        <p:nvSpPr>
          <p:cNvPr id="272" name="Google Shape;272;p29"/>
          <p:cNvSpPr txBox="1">
            <a:spLocks noGrp="1"/>
          </p:cNvSpPr>
          <p:nvPr>
            <p:ph type="body" idx="1"/>
          </p:nvPr>
        </p:nvSpPr>
        <p:spPr>
          <a:xfrm>
            <a:off x="6091675" y="1461500"/>
            <a:ext cx="2512800" cy="496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600" b="1"/>
              <a:t>Southern San Andreas</a:t>
            </a:r>
            <a:endParaRPr b="1"/>
          </a:p>
        </p:txBody>
      </p:sp>
      <p:sp>
        <p:nvSpPr>
          <p:cNvPr id="273" name="Google Shape;273;p29"/>
          <p:cNvSpPr txBox="1"/>
          <p:nvPr/>
        </p:nvSpPr>
        <p:spPr>
          <a:xfrm>
            <a:off x="6616573" y="4237050"/>
            <a:ext cx="20649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Allam &amp; Ben-Zionn, 2012</a:t>
            </a:r>
            <a:endParaRPr sz="1200">
              <a:solidFill>
                <a:schemeClr val="dk2"/>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might this be important?</a:t>
            </a:r>
            <a:endParaRPr/>
          </a:p>
        </p:txBody>
      </p:sp>
      <p:sp>
        <p:nvSpPr>
          <p:cNvPr id="279" name="Google Shape;279;p30"/>
          <p:cNvSpPr txBox="1">
            <a:spLocks noGrp="1"/>
          </p:cNvSpPr>
          <p:nvPr>
            <p:ph type="body" idx="1"/>
          </p:nvPr>
        </p:nvSpPr>
        <p:spPr>
          <a:xfrm>
            <a:off x="311700" y="1017800"/>
            <a:ext cx="5093400" cy="328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Material contrasts have been shown to induce normal stress perturbations on single fault systems. These may lead to a preferred rupture direction.</a:t>
            </a:r>
            <a:endParaRPr/>
          </a:p>
          <a:p>
            <a:pPr marL="0" lvl="0" indent="0" algn="l" rtl="0">
              <a:spcBef>
                <a:spcPts val="1200"/>
              </a:spcBef>
              <a:spcAft>
                <a:spcPts val="0"/>
              </a:spcAft>
              <a:buNone/>
            </a:pPr>
            <a:r>
              <a:rPr lang="en"/>
              <a:t>Theorized in 1980 by J. Weertman</a:t>
            </a:r>
            <a:endParaRPr/>
          </a:p>
          <a:p>
            <a:pPr marL="0" lvl="0" indent="0" algn="l" rtl="0">
              <a:spcBef>
                <a:spcPts val="1200"/>
              </a:spcBef>
              <a:spcAft>
                <a:spcPts val="1200"/>
              </a:spcAft>
              <a:buNone/>
            </a:pPr>
            <a:endParaRPr/>
          </a:p>
        </p:txBody>
      </p:sp>
      <p:pic>
        <p:nvPicPr>
          <p:cNvPr id="280" name="Google Shape;280;p30"/>
          <p:cNvPicPr preferRelativeResize="0"/>
          <p:nvPr/>
        </p:nvPicPr>
        <p:blipFill>
          <a:blip r:embed="rId3">
            <a:alphaModFix/>
          </a:blip>
          <a:stretch>
            <a:fillRect/>
          </a:stretch>
        </p:blipFill>
        <p:spPr>
          <a:xfrm>
            <a:off x="6223300" y="301925"/>
            <a:ext cx="2609000" cy="4360850"/>
          </a:xfrm>
          <a:prstGeom prst="rect">
            <a:avLst/>
          </a:prstGeom>
          <a:noFill/>
          <a:ln>
            <a:noFill/>
          </a:ln>
        </p:spPr>
      </p:pic>
      <p:sp>
        <p:nvSpPr>
          <p:cNvPr id="281" name="Google Shape;281;p30"/>
          <p:cNvSpPr txBox="1"/>
          <p:nvPr/>
        </p:nvSpPr>
        <p:spPr>
          <a:xfrm>
            <a:off x="6772169" y="4662775"/>
            <a:ext cx="16638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Andrews &amp; Ben-Zion, 1998</a:t>
            </a:r>
            <a:endParaRPr sz="1200">
              <a:solidFill>
                <a:schemeClr val="dk2"/>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might this be important?</a:t>
            </a:r>
            <a:endParaRPr/>
          </a:p>
        </p:txBody>
      </p:sp>
      <p:sp>
        <p:nvSpPr>
          <p:cNvPr id="287" name="Google Shape;287;p31"/>
          <p:cNvSpPr txBox="1">
            <a:spLocks noGrp="1"/>
          </p:cNvSpPr>
          <p:nvPr>
            <p:ph type="body" idx="1"/>
          </p:nvPr>
        </p:nvSpPr>
        <p:spPr>
          <a:xfrm>
            <a:off x="311700" y="1017800"/>
            <a:ext cx="8520600" cy="842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Material contrasts have been shown to induce normal stress perturbations on single fault systems. These may lead to a preferred rupture direction.</a:t>
            </a:r>
            <a:endParaRPr/>
          </a:p>
        </p:txBody>
      </p:sp>
      <p:pic>
        <p:nvPicPr>
          <p:cNvPr id="288" name="Google Shape;288;p31"/>
          <p:cNvPicPr preferRelativeResize="0"/>
          <p:nvPr/>
        </p:nvPicPr>
        <p:blipFill>
          <a:blip r:embed="rId3">
            <a:alphaModFix/>
          </a:blip>
          <a:stretch>
            <a:fillRect/>
          </a:stretch>
        </p:blipFill>
        <p:spPr>
          <a:xfrm>
            <a:off x="110425" y="2213475"/>
            <a:ext cx="3500648" cy="2074450"/>
          </a:xfrm>
          <a:prstGeom prst="rect">
            <a:avLst/>
          </a:prstGeom>
          <a:noFill/>
          <a:ln>
            <a:noFill/>
          </a:ln>
        </p:spPr>
      </p:pic>
      <p:sp>
        <p:nvSpPr>
          <p:cNvPr id="289" name="Google Shape;289;p31"/>
          <p:cNvSpPr txBox="1"/>
          <p:nvPr/>
        </p:nvSpPr>
        <p:spPr>
          <a:xfrm>
            <a:off x="1278819" y="4349225"/>
            <a:ext cx="1663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Shi &amp; Ben-Zion, 2006</a:t>
            </a:r>
            <a:endParaRPr sz="1200">
              <a:solidFill>
                <a:schemeClr val="dk2"/>
              </a:solidFill>
              <a:latin typeface="Roboto"/>
              <a:ea typeface="Roboto"/>
              <a:cs typeface="Roboto"/>
              <a:sym typeface="Roboto"/>
            </a:endParaRPr>
          </a:p>
        </p:txBody>
      </p:sp>
      <p:sp>
        <p:nvSpPr>
          <p:cNvPr id="290" name="Google Shape;290;p31"/>
          <p:cNvSpPr txBox="1"/>
          <p:nvPr/>
        </p:nvSpPr>
        <p:spPr>
          <a:xfrm>
            <a:off x="616799" y="1822900"/>
            <a:ext cx="2927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solidFill>
                  <a:schemeClr val="dk2"/>
                </a:solidFill>
                <a:highlight>
                  <a:srgbClr val="FFFFFF"/>
                </a:highlight>
                <a:latin typeface="Roboto"/>
                <a:ea typeface="Roboto"/>
                <a:cs typeface="Roboto"/>
                <a:sym typeface="Roboto"/>
              </a:rPr>
              <a:t>Rupture dies in one direction</a:t>
            </a:r>
            <a:endParaRPr sz="1600" b="1">
              <a:solidFill>
                <a:schemeClr val="dk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Geometric complexities on fault systems</a:t>
            </a:r>
            <a:endParaRPr/>
          </a:p>
        </p:txBody>
      </p:sp>
      <p:sp>
        <p:nvSpPr>
          <p:cNvPr id="99" name="Google Shape;99;p14"/>
          <p:cNvSpPr txBox="1">
            <a:spLocks noGrp="1"/>
          </p:cNvSpPr>
          <p:nvPr>
            <p:ph type="body" idx="1"/>
          </p:nvPr>
        </p:nvSpPr>
        <p:spPr>
          <a:xfrm>
            <a:off x="311700" y="1229875"/>
            <a:ext cx="8520600" cy="688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200" b="1"/>
              <a:t>Importance:</a:t>
            </a:r>
            <a:r>
              <a:rPr lang="en" sz="7200"/>
              <a:t> complex regions along a fault may influence rupture behavior; could conditionally terminate, redirect or allow continuation of rupture.</a:t>
            </a:r>
            <a:endParaRPr/>
          </a:p>
          <a:p>
            <a:pPr marL="0" lvl="0" indent="0" algn="l" rtl="0">
              <a:spcBef>
                <a:spcPts val="1200"/>
              </a:spcBef>
              <a:spcAft>
                <a:spcPts val="12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might this be important?</a:t>
            </a:r>
            <a:endParaRPr/>
          </a:p>
        </p:txBody>
      </p:sp>
      <p:sp>
        <p:nvSpPr>
          <p:cNvPr id="296" name="Google Shape;296;p32"/>
          <p:cNvSpPr txBox="1">
            <a:spLocks noGrp="1"/>
          </p:cNvSpPr>
          <p:nvPr>
            <p:ph type="body" idx="1"/>
          </p:nvPr>
        </p:nvSpPr>
        <p:spPr>
          <a:xfrm>
            <a:off x="311700" y="1017800"/>
            <a:ext cx="8520600" cy="842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Material contrasts have been shown to induce normal stress perturbations on single fault systems. These may lead to a preferred rupture direction.</a:t>
            </a:r>
            <a:endParaRPr/>
          </a:p>
        </p:txBody>
      </p:sp>
      <p:pic>
        <p:nvPicPr>
          <p:cNvPr id="297" name="Google Shape;297;p32"/>
          <p:cNvPicPr preferRelativeResize="0"/>
          <p:nvPr/>
        </p:nvPicPr>
        <p:blipFill>
          <a:blip r:embed="rId3">
            <a:alphaModFix/>
          </a:blip>
          <a:stretch>
            <a:fillRect/>
          </a:stretch>
        </p:blipFill>
        <p:spPr>
          <a:xfrm>
            <a:off x="110425" y="2213475"/>
            <a:ext cx="3500648" cy="2074450"/>
          </a:xfrm>
          <a:prstGeom prst="rect">
            <a:avLst/>
          </a:prstGeom>
          <a:noFill/>
          <a:ln>
            <a:noFill/>
          </a:ln>
        </p:spPr>
      </p:pic>
      <p:sp>
        <p:nvSpPr>
          <p:cNvPr id="298" name="Google Shape;298;p32"/>
          <p:cNvSpPr txBox="1"/>
          <p:nvPr/>
        </p:nvSpPr>
        <p:spPr>
          <a:xfrm>
            <a:off x="1278819" y="4349225"/>
            <a:ext cx="1663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Shi &amp; Ben-Zion, 2006</a:t>
            </a:r>
            <a:endParaRPr sz="1200">
              <a:solidFill>
                <a:schemeClr val="dk2"/>
              </a:solidFill>
              <a:latin typeface="Roboto"/>
              <a:ea typeface="Roboto"/>
              <a:cs typeface="Roboto"/>
              <a:sym typeface="Roboto"/>
            </a:endParaRPr>
          </a:p>
        </p:txBody>
      </p:sp>
      <p:sp>
        <p:nvSpPr>
          <p:cNvPr id="299" name="Google Shape;299;p32"/>
          <p:cNvSpPr txBox="1"/>
          <p:nvPr/>
        </p:nvSpPr>
        <p:spPr>
          <a:xfrm>
            <a:off x="616799" y="1822900"/>
            <a:ext cx="2927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a:solidFill>
                  <a:schemeClr val="dk2"/>
                </a:solidFill>
                <a:highlight>
                  <a:srgbClr val="FFFFFF"/>
                </a:highlight>
                <a:latin typeface="Roboto"/>
                <a:ea typeface="Roboto"/>
                <a:cs typeface="Roboto"/>
                <a:sym typeface="Roboto"/>
              </a:rPr>
              <a:t>Rupture dies in one direction</a:t>
            </a:r>
            <a:endParaRPr sz="1600">
              <a:solidFill>
                <a:schemeClr val="dk2"/>
              </a:solidFill>
              <a:latin typeface="Roboto"/>
              <a:ea typeface="Roboto"/>
              <a:cs typeface="Roboto"/>
              <a:sym typeface="Roboto"/>
            </a:endParaRPr>
          </a:p>
        </p:txBody>
      </p:sp>
      <p:pic>
        <p:nvPicPr>
          <p:cNvPr id="300" name="Google Shape;300;p32"/>
          <p:cNvPicPr preferRelativeResize="0"/>
          <p:nvPr/>
        </p:nvPicPr>
        <p:blipFill>
          <a:blip r:embed="rId4">
            <a:alphaModFix/>
          </a:blip>
          <a:stretch>
            <a:fillRect/>
          </a:stretch>
        </p:blipFill>
        <p:spPr>
          <a:xfrm>
            <a:off x="3896301" y="2066325"/>
            <a:ext cx="1833525" cy="2368725"/>
          </a:xfrm>
          <a:prstGeom prst="rect">
            <a:avLst/>
          </a:prstGeom>
          <a:noFill/>
          <a:ln>
            <a:noFill/>
          </a:ln>
        </p:spPr>
      </p:pic>
      <p:sp>
        <p:nvSpPr>
          <p:cNvPr id="301" name="Google Shape;301;p32"/>
          <p:cNvSpPr txBox="1"/>
          <p:nvPr/>
        </p:nvSpPr>
        <p:spPr>
          <a:xfrm>
            <a:off x="3295774" y="1701925"/>
            <a:ext cx="2927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solidFill>
                  <a:schemeClr val="dk2"/>
                </a:solidFill>
                <a:highlight>
                  <a:srgbClr val="FFFFFF"/>
                </a:highlight>
                <a:latin typeface="Roboto"/>
                <a:ea typeface="Roboto"/>
                <a:cs typeface="Roboto"/>
                <a:sym typeface="Roboto"/>
              </a:rPr>
              <a:t>Rupture is symmetrical </a:t>
            </a:r>
            <a:endParaRPr sz="1600" b="1">
              <a:solidFill>
                <a:schemeClr val="dk2"/>
              </a:solidFill>
              <a:latin typeface="Roboto"/>
              <a:ea typeface="Roboto"/>
              <a:cs typeface="Roboto"/>
              <a:sym typeface="Roboto"/>
            </a:endParaRPr>
          </a:p>
        </p:txBody>
      </p:sp>
      <p:sp>
        <p:nvSpPr>
          <p:cNvPr id="302" name="Google Shape;302;p32"/>
          <p:cNvSpPr txBox="1"/>
          <p:nvPr/>
        </p:nvSpPr>
        <p:spPr>
          <a:xfrm>
            <a:off x="3927419" y="4395325"/>
            <a:ext cx="1663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Harris &amp; Day, 2005</a:t>
            </a:r>
            <a:endParaRPr sz="1200">
              <a:solidFill>
                <a:schemeClr val="dk2"/>
              </a:solidFill>
              <a:highlight>
                <a:srgbClr val="FFFFFF"/>
              </a:highlight>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might this be important?</a:t>
            </a:r>
            <a:endParaRPr/>
          </a:p>
        </p:txBody>
      </p:sp>
      <p:sp>
        <p:nvSpPr>
          <p:cNvPr id="308" name="Google Shape;308;p33"/>
          <p:cNvSpPr txBox="1">
            <a:spLocks noGrp="1"/>
          </p:cNvSpPr>
          <p:nvPr>
            <p:ph type="body" idx="1"/>
          </p:nvPr>
        </p:nvSpPr>
        <p:spPr>
          <a:xfrm>
            <a:off x="311700" y="1017800"/>
            <a:ext cx="8520600" cy="842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Material contrasts have been shown to induce normal stress perturbations on single fault systems. These may lead to a preferred rupture direction.</a:t>
            </a:r>
            <a:endParaRPr/>
          </a:p>
        </p:txBody>
      </p:sp>
      <p:pic>
        <p:nvPicPr>
          <p:cNvPr id="309" name="Google Shape;309;p33"/>
          <p:cNvPicPr preferRelativeResize="0"/>
          <p:nvPr/>
        </p:nvPicPr>
        <p:blipFill>
          <a:blip r:embed="rId3">
            <a:alphaModFix/>
          </a:blip>
          <a:stretch>
            <a:fillRect/>
          </a:stretch>
        </p:blipFill>
        <p:spPr>
          <a:xfrm>
            <a:off x="110425" y="2213475"/>
            <a:ext cx="3500648" cy="2074450"/>
          </a:xfrm>
          <a:prstGeom prst="rect">
            <a:avLst/>
          </a:prstGeom>
          <a:noFill/>
          <a:ln>
            <a:noFill/>
          </a:ln>
        </p:spPr>
      </p:pic>
      <p:sp>
        <p:nvSpPr>
          <p:cNvPr id="310" name="Google Shape;310;p33"/>
          <p:cNvSpPr txBox="1"/>
          <p:nvPr/>
        </p:nvSpPr>
        <p:spPr>
          <a:xfrm>
            <a:off x="1278819" y="4349225"/>
            <a:ext cx="1663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Shi &amp; Ben-Zion, 2006</a:t>
            </a:r>
            <a:endParaRPr sz="1200">
              <a:solidFill>
                <a:schemeClr val="dk2"/>
              </a:solidFill>
              <a:latin typeface="Roboto"/>
              <a:ea typeface="Roboto"/>
              <a:cs typeface="Roboto"/>
              <a:sym typeface="Roboto"/>
            </a:endParaRPr>
          </a:p>
        </p:txBody>
      </p:sp>
      <p:sp>
        <p:nvSpPr>
          <p:cNvPr id="311" name="Google Shape;311;p33"/>
          <p:cNvSpPr txBox="1"/>
          <p:nvPr/>
        </p:nvSpPr>
        <p:spPr>
          <a:xfrm>
            <a:off x="616799" y="1822900"/>
            <a:ext cx="2927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a:solidFill>
                  <a:schemeClr val="dk2"/>
                </a:solidFill>
                <a:highlight>
                  <a:srgbClr val="FFFFFF"/>
                </a:highlight>
                <a:latin typeface="Roboto"/>
                <a:ea typeface="Roboto"/>
                <a:cs typeface="Roboto"/>
                <a:sym typeface="Roboto"/>
              </a:rPr>
              <a:t>Rupture dies in one direction</a:t>
            </a:r>
            <a:endParaRPr sz="1600">
              <a:solidFill>
                <a:schemeClr val="dk2"/>
              </a:solidFill>
              <a:latin typeface="Roboto"/>
              <a:ea typeface="Roboto"/>
              <a:cs typeface="Roboto"/>
              <a:sym typeface="Roboto"/>
            </a:endParaRPr>
          </a:p>
        </p:txBody>
      </p:sp>
      <p:pic>
        <p:nvPicPr>
          <p:cNvPr id="312" name="Google Shape;312;p33"/>
          <p:cNvPicPr preferRelativeResize="0"/>
          <p:nvPr/>
        </p:nvPicPr>
        <p:blipFill>
          <a:blip r:embed="rId4">
            <a:alphaModFix/>
          </a:blip>
          <a:stretch>
            <a:fillRect/>
          </a:stretch>
        </p:blipFill>
        <p:spPr>
          <a:xfrm>
            <a:off x="3896301" y="2066325"/>
            <a:ext cx="1833525" cy="2368725"/>
          </a:xfrm>
          <a:prstGeom prst="rect">
            <a:avLst/>
          </a:prstGeom>
          <a:noFill/>
          <a:ln>
            <a:noFill/>
          </a:ln>
        </p:spPr>
      </p:pic>
      <p:sp>
        <p:nvSpPr>
          <p:cNvPr id="313" name="Google Shape;313;p33"/>
          <p:cNvSpPr txBox="1"/>
          <p:nvPr/>
        </p:nvSpPr>
        <p:spPr>
          <a:xfrm>
            <a:off x="3295774" y="1701925"/>
            <a:ext cx="2927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a:solidFill>
                  <a:schemeClr val="dk2"/>
                </a:solidFill>
                <a:highlight>
                  <a:srgbClr val="FFFFFF"/>
                </a:highlight>
                <a:latin typeface="Roboto"/>
                <a:ea typeface="Roboto"/>
                <a:cs typeface="Roboto"/>
                <a:sym typeface="Roboto"/>
              </a:rPr>
              <a:t>Rupture is symmetrical</a:t>
            </a:r>
            <a:r>
              <a:rPr lang="en" sz="1600" b="1">
                <a:solidFill>
                  <a:schemeClr val="dk2"/>
                </a:solidFill>
                <a:highlight>
                  <a:srgbClr val="FFFFFF"/>
                </a:highlight>
                <a:latin typeface="Roboto"/>
                <a:ea typeface="Roboto"/>
                <a:cs typeface="Roboto"/>
                <a:sym typeface="Roboto"/>
              </a:rPr>
              <a:t> </a:t>
            </a:r>
            <a:endParaRPr sz="1600" b="1">
              <a:solidFill>
                <a:schemeClr val="dk2"/>
              </a:solidFill>
              <a:latin typeface="Roboto"/>
              <a:ea typeface="Roboto"/>
              <a:cs typeface="Roboto"/>
              <a:sym typeface="Roboto"/>
            </a:endParaRPr>
          </a:p>
        </p:txBody>
      </p:sp>
      <p:sp>
        <p:nvSpPr>
          <p:cNvPr id="314" name="Google Shape;314;p33"/>
          <p:cNvSpPr txBox="1"/>
          <p:nvPr/>
        </p:nvSpPr>
        <p:spPr>
          <a:xfrm>
            <a:off x="3927419" y="4395325"/>
            <a:ext cx="1663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Harris &amp; Day, 2005</a:t>
            </a:r>
            <a:endParaRPr sz="1200">
              <a:solidFill>
                <a:schemeClr val="dk2"/>
              </a:solidFill>
              <a:highlight>
                <a:srgbClr val="FFFFFF"/>
              </a:highlight>
              <a:latin typeface="Roboto"/>
              <a:ea typeface="Roboto"/>
              <a:cs typeface="Roboto"/>
              <a:sym typeface="Roboto"/>
            </a:endParaRPr>
          </a:p>
        </p:txBody>
      </p:sp>
      <p:pic>
        <p:nvPicPr>
          <p:cNvPr id="315" name="Google Shape;315;p33"/>
          <p:cNvPicPr preferRelativeResize="0"/>
          <p:nvPr/>
        </p:nvPicPr>
        <p:blipFill>
          <a:blip r:embed="rId5">
            <a:alphaModFix/>
          </a:blip>
          <a:stretch>
            <a:fillRect/>
          </a:stretch>
        </p:blipFill>
        <p:spPr>
          <a:xfrm>
            <a:off x="6642613" y="2093774"/>
            <a:ext cx="2108675" cy="2313850"/>
          </a:xfrm>
          <a:prstGeom prst="rect">
            <a:avLst/>
          </a:prstGeom>
          <a:noFill/>
          <a:ln>
            <a:noFill/>
          </a:ln>
        </p:spPr>
      </p:pic>
      <p:sp>
        <p:nvSpPr>
          <p:cNvPr id="316" name="Google Shape;316;p33"/>
          <p:cNvSpPr txBox="1"/>
          <p:nvPr/>
        </p:nvSpPr>
        <p:spPr>
          <a:xfrm>
            <a:off x="6130700" y="1701925"/>
            <a:ext cx="30921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chemeClr val="dk2"/>
                </a:solidFill>
                <a:highlight>
                  <a:schemeClr val="lt1"/>
                </a:highlight>
                <a:latin typeface="Roboto"/>
                <a:ea typeface="Roboto"/>
                <a:cs typeface="Roboto"/>
                <a:sym typeface="Roboto"/>
              </a:rPr>
              <a:t>Dependence on fault dimension</a:t>
            </a:r>
            <a:endParaRPr b="1"/>
          </a:p>
        </p:txBody>
      </p:sp>
      <p:sp>
        <p:nvSpPr>
          <p:cNvPr id="317" name="Google Shape;317;p33"/>
          <p:cNvSpPr txBox="1"/>
          <p:nvPr/>
        </p:nvSpPr>
        <p:spPr>
          <a:xfrm>
            <a:off x="6990769" y="4407625"/>
            <a:ext cx="16638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dk2"/>
                </a:solidFill>
                <a:highlight>
                  <a:srgbClr val="FFFFFF"/>
                </a:highlight>
                <a:latin typeface="Roboto"/>
                <a:ea typeface="Roboto"/>
                <a:cs typeface="Roboto"/>
                <a:sym typeface="Roboto"/>
              </a:rPr>
              <a:t>Dalguer &amp; Day, 2009</a:t>
            </a:r>
            <a:endParaRPr sz="1200">
              <a:solidFill>
                <a:schemeClr val="dk2"/>
              </a:solidFill>
              <a:highlight>
                <a:srgbClr val="FFFFFF"/>
              </a:highlight>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4"/>
          <p:cNvSpPr txBox="1">
            <a:spLocks noGrp="1"/>
          </p:cNvSpPr>
          <p:nvPr>
            <p:ph type="title"/>
          </p:nvPr>
        </p:nvSpPr>
        <p:spPr>
          <a:xfrm>
            <a:off x="1173900" y="1442725"/>
            <a:ext cx="67962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So could this influence rupture on branch fault systems?</a:t>
            </a:r>
            <a:endParaRPr sz="3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Model set up</a:t>
            </a:r>
            <a:endParaRPr/>
          </a:p>
        </p:txBody>
      </p:sp>
      <p:pic>
        <p:nvPicPr>
          <p:cNvPr id="328" name="Google Shape;328;p35"/>
          <p:cNvPicPr preferRelativeResize="0"/>
          <p:nvPr/>
        </p:nvPicPr>
        <p:blipFill>
          <a:blip r:embed="rId3">
            <a:alphaModFix/>
          </a:blip>
          <a:stretch>
            <a:fillRect/>
          </a:stretch>
        </p:blipFill>
        <p:spPr>
          <a:xfrm>
            <a:off x="311700" y="3247475"/>
            <a:ext cx="1877749" cy="1321601"/>
          </a:xfrm>
          <a:prstGeom prst="rect">
            <a:avLst/>
          </a:prstGeom>
          <a:noFill/>
          <a:ln>
            <a:noFill/>
          </a:ln>
        </p:spPr>
      </p:pic>
      <p:sp>
        <p:nvSpPr>
          <p:cNvPr id="329" name="Google Shape;329;p35"/>
          <p:cNvSpPr/>
          <p:nvPr/>
        </p:nvSpPr>
        <p:spPr>
          <a:xfrm rot="5400000">
            <a:off x="206145" y="792375"/>
            <a:ext cx="2280900" cy="25110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0" name="Google Shape;330;p35"/>
          <p:cNvCxnSpPr>
            <a:stCxn id="329" idx="0"/>
            <a:endCxn id="329" idx="2"/>
          </p:cNvCxnSpPr>
          <p:nvPr/>
        </p:nvCxnSpPr>
        <p:spPr>
          <a:xfrm rot="10800000">
            <a:off x="91095" y="2047875"/>
            <a:ext cx="2511000" cy="0"/>
          </a:xfrm>
          <a:prstGeom prst="straightConnector1">
            <a:avLst/>
          </a:prstGeom>
          <a:noFill/>
          <a:ln w="19050" cap="flat" cmpd="sng">
            <a:solidFill>
              <a:srgbClr val="000000"/>
            </a:solidFill>
            <a:prstDash val="solid"/>
            <a:round/>
            <a:headEnd type="none" w="med" len="med"/>
            <a:tailEnd type="none" w="med" len="med"/>
          </a:ln>
        </p:spPr>
      </p:cxnSp>
      <p:cxnSp>
        <p:nvCxnSpPr>
          <p:cNvPr id="331" name="Google Shape;331;p35"/>
          <p:cNvCxnSpPr/>
          <p:nvPr/>
        </p:nvCxnSpPr>
        <p:spPr>
          <a:xfrm rot="5400000">
            <a:off x="440377" y="2156804"/>
            <a:ext cx="1134300" cy="927300"/>
          </a:xfrm>
          <a:prstGeom prst="straightConnector1">
            <a:avLst/>
          </a:prstGeom>
          <a:noFill/>
          <a:ln w="9525" cap="flat" cmpd="sng">
            <a:solidFill>
              <a:srgbClr val="595959"/>
            </a:solidFill>
            <a:prstDash val="solid"/>
            <a:round/>
            <a:headEnd type="none" w="med" len="med"/>
            <a:tailEnd type="none" w="med" len="med"/>
          </a:ln>
        </p:spPr>
      </p:cxnSp>
      <p:sp>
        <p:nvSpPr>
          <p:cNvPr id="332" name="Google Shape;332;p35"/>
          <p:cNvSpPr txBox="1"/>
          <p:nvPr/>
        </p:nvSpPr>
        <p:spPr>
          <a:xfrm>
            <a:off x="914728" y="1079829"/>
            <a:ext cx="963000" cy="6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Zone 1</a:t>
            </a:r>
            <a:endParaRPr sz="800"/>
          </a:p>
          <a:p>
            <a:pPr marL="0" lvl="0" indent="0" algn="l" rtl="0">
              <a:spcBef>
                <a:spcPts val="0"/>
              </a:spcBef>
              <a:spcAft>
                <a:spcPts val="0"/>
              </a:spcAft>
              <a:buNone/>
            </a:pPr>
            <a:r>
              <a:rPr lang="en" sz="800"/>
              <a:t>Vp1 = 5500 m/s</a:t>
            </a:r>
            <a:endParaRPr sz="800"/>
          </a:p>
          <a:p>
            <a:pPr marL="0" lvl="0" indent="0" algn="l" rtl="0">
              <a:spcBef>
                <a:spcPts val="0"/>
              </a:spcBef>
              <a:spcAft>
                <a:spcPts val="0"/>
              </a:spcAft>
              <a:buNone/>
            </a:pPr>
            <a:r>
              <a:rPr lang="en" sz="800"/>
              <a:t>Vs1 = 3100 m/s</a:t>
            </a:r>
            <a:endParaRPr sz="800"/>
          </a:p>
          <a:p>
            <a:pPr marL="0" lvl="0" indent="0" algn="l" rtl="0">
              <a:spcBef>
                <a:spcPts val="0"/>
              </a:spcBef>
              <a:spcAft>
                <a:spcPts val="0"/>
              </a:spcAft>
              <a:buNone/>
            </a:pPr>
            <a:r>
              <a:rPr lang="en" sz="800"/>
              <a:t>⍴1 = 2700 kg/m</a:t>
            </a:r>
            <a:r>
              <a:rPr lang="en" sz="800" baseline="30000"/>
              <a:t>3</a:t>
            </a:r>
            <a:endParaRPr sz="800" baseline="30000"/>
          </a:p>
        </p:txBody>
      </p:sp>
      <p:sp>
        <p:nvSpPr>
          <p:cNvPr id="333" name="Google Shape;333;p35"/>
          <p:cNvSpPr txBox="1"/>
          <p:nvPr/>
        </p:nvSpPr>
        <p:spPr>
          <a:xfrm>
            <a:off x="1291095" y="2386760"/>
            <a:ext cx="1486200" cy="72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0000FF"/>
                </a:solidFill>
              </a:rPr>
              <a:t>Zone 2</a:t>
            </a:r>
            <a:endParaRPr sz="800" b="1">
              <a:solidFill>
                <a:srgbClr val="0000FF"/>
              </a:solidFill>
            </a:endParaRPr>
          </a:p>
          <a:p>
            <a:pPr marL="0" lvl="0" indent="0" algn="l" rtl="0">
              <a:spcBef>
                <a:spcPts val="0"/>
              </a:spcBef>
              <a:spcAft>
                <a:spcPts val="0"/>
              </a:spcAft>
              <a:buClr>
                <a:srgbClr val="000000"/>
              </a:buClr>
              <a:buSzPts val="1100"/>
              <a:buFont typeface="Arial"/>
              <a:buNone/>
            </a:pPr>
            <a:r>
              <a:rPr lang="en" sz="800" b="1">
                <a:solidFill>
                  <a:srgbClr val="0000FF"/>
                </a:solidFill>
              </a:rPr>
              <a:t>Vp2 = Vp1*(1+Ɣ)</a:t>
            </a:r>
            <a:endParaRPr sz="800" b="1">
              <a:solidFill>
                <a:srgbClr val="0000FF"/>
              </a:solidFill>
            </a:endParaRPr>
          </a:p>
          <a:p>
            <a:pPr marL="0" lvl="0" indent="0" algn="l" rtl="0">
              <a:spcBef>
                <a:spcPts val="0"/>
              </a:spcBef>
              <a:spcAft>
                <a:spcPts val="0"/>
              </a:spcAft>
              <a:buClr>
                <a:srgbClr val="000000"/>
              </a:buClr>
              <a:buSzPts val="1100"/>
              <a:buFont typeface="Arial"/>
              <a:buNone/>
            </a:pPr>
            <a:r>
              <a:rPr lang="en" sz="800" b="1">
                <a:solidFill>
                  <a:srgbClr val="0000FF"/>
                </a:solidFill>
              </a:rPr>
              <a:t>Vs2 = Vs1*(1+Ɣ)</a:t>
            </a:r>
            <a:endParaRPr sz="800" b="1">
              <a:solidFill>
                <a:srgbClr val="0000FF"/>
              </a:solidFill>
            </a:endParaRPr>
          </a:p>
          <a:p>
            <a:pPr marL="0" lvl="0" indent="0" algn="l" rtl="0">
              <a:spcBef>
                <a:spcPts val="0"/>
              </a:spcBef>
              <a:spcAft>
                <a:spcPts val="0"/>
              </a:spcAft>
              <a:buClr>
                <a:srgbClr val="000000"/>
              </a:buClr>
              <a:buSzPts val="1100"/>
              <a:buFont typeface="Arial"/>
              <a:buNone/>
            </a:pPr>
            <a:r>
              <a:rPr lang="en" sz="800" b="1">
                <a:solidFill>
                  <a:srgbClr val="0000FF"/>
                </a:solidFill>
              </a:rPr>
              <a:t>⍴2 = ⍴1*(1+Ɣ)</a:t>
            </a:r>
            <a:endParaRPr sz="800" b="1" baseline="30000">
              <a:solidFill>
                <a:srgbClr val="0000FF"/>
              </a:solidFill>
            </a:endParaRPr>
          </a:p>
          <a:p>
            <a:pPr marL="0" lvl="0" indent="0" algn="l" rtl="0">
              <a:spcBef>
                <a:spcPts val="0"/>
              </a:spcBef>
              <a:spcAft>
                <a:spcPts val="0"/>
              </a:spcAft>
              <a:buNone/>
            </a:pPr>
            <a:endParaRPr sz="800"/>
          </a:p>
        </p:txBody>
      </p:sp>
      <p:sp>
        <p:nvSpPr>
          <p:cNvPr id="334" name="Google Shape;334;p35"/>
          <p:cNvSpPr txBox="1"/>
          <p:nvPr/>
        </p:nvSpPr>
        <p:spPr>
          <a:xfrm>
            <a:off x="112762" y="2020050"/>
            <a:ext cx="963000" cy="6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Zone 3</a:t>
            </a:r>
            <a:endParaRPr sz="800"/>
          </a:p>
          <a:p>
            <a:pPr marL="0" lvl="0" indent="0" algn="l" rtl="0">
              <a:spcBef>
                <a:spcPts val="0"/>
              </a:spcBef>
              <a:spcAft>
                <a:spcPts val="0"/>
              </a:spcAft>
              <a:buClr>
                <a:srgbClr val="000000"/>
              </a:buClr>
              <a:buSzPts val="1100"/>
              <a:buFont typeface="Arial"/>
              <a:buNone/>
            </a:pPr>
            <a:r>
              <a:rPr lang="en" sz="800">
                <a:solidFill>
                  <a:srgbClr val="000000"/>
                </a:solidFill>
              </a:rPr>
              <a:t>Vp1 = 5500 m/s</a:t>
            </a:r>
            <a:endParaRPr sz="800">
              <a:solidFill>
                <a:srgbClr val="000000"/>
              </a:solidFill>
            </a:endParaRPr>
          </a:p>
          <a:p>
            <a:pPr marL="0" lvl="0" indent="0" algn="l" rtl="0">
              <a:spcBef>
                <a:spcPts val="0"/>
              </a:spcBef>
              <a:spcAft>
                <a:spcPts val="0"/>
              </a:spcAft>
              <a:buClr>
                <a:srgbClr val="000000"/>
              </a:buClr>
              <a:buSzPts val="1100"/>
              <a:buFont typeface="Arial"/>
              <a:buNone/>
            </a:pPr>
            <a:r>
              <a:rPr lang="en" sz="800">
                <a:solidFill>
                  <a:srgbClr val="000000"/>
                </a:solidFill>
              </a:rPr>
              <a:t>Vs1 = 3100 m/s</a:t>
            </a:r>
            <a:endParaRPr sz="800">
              <a:solidFill>
                <a:srgbClr val="000000"/>
              </a:solidFill>
            </a:endParaRPr>
          </a:p>
          <a:p>
            <a:pPr marL="0" lvl="0" indent="0" algn="l" rtl="0">
              <a:spcBef>
                <a:spcPts val="0"/>
              </a:spcBef>
              <a:spcAft>
                <a:spcPts val="0"/>
              </a:spcAft>
              <a:buClr>
                <a:srgbClr val="000000"/>
              </a:buClr>
              <a:buSzPts val="1100"/>
              <a:buFont typeface="Arial"/>
              <a:buNone/>
            </a:pPr>
            <a:r>
              <a:rPr lang="en" sz="800">
                <a:solidFill>
                  <a:srgbClr val="000000"/>
                </a:solidFill>
              </a:rPr>
              <a:t>⍴1 = 2700 kg/m</a:t>
            </a:r>
            <a:endParaRPr sz="2400"/>
          </a:p>
        </p:txBody>
      </p:sp>
      <p:cxnSp>
        <p:nvCxnSpPr>
          <p:cNvPr id="335" name="Google Shape;335;p35"/>
          <p:cNvCxnSpPr>
            <a:stCxn id="329" idx="0"/>
          </p:cNvCxnSpPr>
          <p:nvPr/>
        </p:nvCxnSpPr>
        <p:spPr>
          <a:xfrm rot="10800000">
            <a:off x="1466295" y="2047875"/>
            <a:ext cx="1135800" cy="0"/>
          </a:xfrm>
          <a:prstGeom prst="straightConnector1">
            <a:avLst/>
          </a:prstGeom>
          <a:noFill/>
          <a:ln w="38100" cap="flat" cmpd="sng">
            <a:solidFill>
              <a:srgbClr val="0000FF"/>
            </a:solidFill>
            <a:prstDash val="solid"/>
            <a:round/>
            <a:headEnd type="none" w="med" len="med"/>
            <a:tailEnd type="none" w="med" len="med"/>
          </a:ln>
        </p:spPr>
      </p:cxnSp>
      <p:cxnSp>
        <p:nvCxnSpPr>
          <p:cNvPr id="336" name="Google Shape;336;p35"/>
          <p:cNvCxnSpPr/>
          <p:nvPr/>
        </p:nvCxnSpPr>
        <p:spPr>
          <a:xfrm rot="5400000">
            <a:off x="439754" y="2161588"/>
            <a:ext cx="1135200" cy="918000"/>
          </a:xfrm>
          <a:prstGeom prst="straightConnector1">
            <a:avLst/>
          </a:prstGeom>
          <a:noFill/>
          <a:ln w="38100" cap="flat" cmpd="sng">
            <a:solidFill>
              <a:srgbClr val="0000FF"/>
            </a:solidFill>
            <a:prstDash val="solid"/>
            <a:round/>
            <a:headEnd type="none" w="med" len="med"/>
            <a:tailEnd type="none" w="med" len="med"/>
          </a:ln>
        </p:spPr>
      </p:cxnSp>
      <p:cxnSp>
        <p:nvCxnSpPr>
          <p:cNvPr id="337" name="Google Shape;337;p35"/>
          <p:cNvCxnSpPr/>
          <p:nvPr/>
        </p:nvCxnSpPr>
        <p:spPr>
          <a:xfrm rot="5400000">
            <a:off x="2028231" y="2618013"/>
            <a:ext cx="1145700" cy="5400"/>
          </a:xfrm>
          <a:prstGeom prst="straightConnector1">
            <a:avLst/>
          </a:prstGeom>
          <a:noFill/>
          <a:ln w="38100" cap="flat" cmpd="sng">
            <a:solidFill>
              <a:srgbClr val="0000FF"/>
            </a:solidFill>
            <a:prstDash val="solid"/>
            <a:round/>
            <a:headEnd type="none" w="med" len="med"/>
            <a:tailEnd type="none" w="med" len="med"/>
          </a:ln>
        </p:spPr>
      </p:cxnSp>
      <p:cxnSp>
        <p:nvCxnSpPr>
          <p:cNvPr id="338" name="Google Shape;338;p35"/>
          <p:cNvCxnSpPr/>
          <p:nvPr/>
        </p:nvCxnSpPr>
        <p:spPr>
          <a:xfrm flipH="1">
            <a:off x="553100" y="3186589"/>
            <a:ext cx="2049000" cy="4800"/>
          </a:xfrm>
          <a:prstGeom prst="straightConnector1">
            <a:avLst/>
          </a:prstGeom>
          <a:noFill/>
          <a:ln w="38100" cap="flat" cmpd="sng">
            <a:solidFill>
              <a:srgbClr val="0000FF"/>
            </a:solidFill>
            <a:prstDash val="solid"/>
            <a:round/>
            <a:headEnd type="none" w="med" len="med"/>
            <a:tailEnd type="none" w="med" len="med"/>
          </a:ln>
        </p:spPr>
      </p:cxnSp>
      <p:sp>
        <p:nvSpPr>
          <p:cNvPr id="339" name="Google Shape;339;p35"/>
          <p:cNvSpPr/>
          <p:nvPr/>
        </p:nvSpPr>
        <p:spPr>
          <a:xfrm>
            <a:off x="2126305" y="1990771"/>
            <a:ext cx="122400" cy="114000"/>
          </a:xfrm>
          <a:prstGeom prst="star5">
            <a:avLst>
              <a:gd name="adj" fmla="val 19098"/>
              <a:gd name="hf" fmla="val 105146"/>
              <a:gd name="vf" fmla="val 110557"/>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0" name="Google Shape;340;p35"/>
          <p:cNvSpPr txBox="1"/>
          <p:nvPr/>
        </p:nvSpPr>
        <p:spPr>
          <a:xfrm>
            <a:off x="914724" y="1992213"/>
            <a:ext cx="5628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i="1">
                <a:solidFill>
                  <a:srgbClr val="000000"/>
                </a:solidFill>
              </a:rPr>
              <a:t>𝛳 = 50°</a:t>
            </a:r>
            <a:endParaRPr sz="800" i="1">
              <a:solidFill>
                <a:srgbClr val="000000"/>
              </a:solidFill>
            </a:endParaRPr>
          </a:p>
        </p:txBody>
      </p:sp>
      <p:sp>
        <p:nvSpPr>
          <p:cNvPr id="341" name="Google Shape;341;p35"/>
          <p:cNvSpPr txBox="1"/>
          <p:nvPr/>
        </p:nvSpPr>
        <p:spPr>
          <a:xfrm>
            <a:off x="4566350" y="1365300"/>
            <a:ext cx="1721400" cy="738900"/>
          </a:xfrm>
          <a:prstGeom prst="rect">
            <a:avLst/>
          </a:prstGeom>
          <a:solidFill>
            <a:srgbClr val="EEEEEE"/>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000000"/>
                </a:solidFill>
              </a:rPr>
              <a:t>FaultMod (Barall, 2009)</a:t>
            </a:r>
            <a:endParaRPr sz="1800" b="1">
              <a:solidFill>
                <a:srgbClr val="000000"/>
              </a:solidFill>
            </a:endParaRPr>
          </a:p>
        </p:txBody>
      </p:sp>
      <p:pic>
        <p:nvPicPr>
          <p:cNvPr id="342" name="Google Shape;342;p35"/>
          <p:cNvPicPr preferRelativeResize="0"/>
          <p:nvPr/>
        </p:nvPicPr>
        <p:blipFill>
          <a:blip r:embed="rId4">
            <a:alphaModFix/>
          </a:blip>
          <a:stretch>
            <a:fillRect/>
          </a:stretch>
        </p:blipFill>
        <p:spPr>
          <a:xfrm>
            <a:off x="4566350" y="2205225"/>
            <a:ext cx="1721400" cy="1721400"/>
          </a:xfrm>
          <a:prstGeom prst="rect">
            <a:avLst/>
          </a:prstGeom>
          <a:noFill/>
          <a:ln w="9525" cap="flat" cmpd="sng">
            <a:solidFill>
              <a:srgbClr val="595959"/>
            </a:solidFill>
            <a:prstDash val="solid"/>
            <a:round/>
            <a:headEnd type="none" w="sm" len="sm"/>
            <a:tailEnd type="none" w="sm" len="sm"/>
          </a:ln>
        </p:spPr>
      </p:pic>
      <p:cxnSp>
        <p:nvCxnSpPr>
          <p:cNvPr id="343" name="Google Shape;343;p35"/>
          <p:cNvCxnSpPr/>
          <p:nvPr/>
        </p:nvCxnSpPr>
        <p:spPr>
          <a:xfrm>
            <a:off x="6437800" y="2096175"/>
            <a:ext cx="966300" cy="5100"/>
          </a:xfrm>
          <a:prstGeom prst="straightConnector1">
            <a:avLst/>
          </a:prstGeom>
          <a:noFill/>
          <a:ln w="9525" cap="flat" cmpd="sng">
            <a:solidFill>
              <a:srgbClr val="595959"/>
            </a:solidFill>
            <a:prstDash val="solid"/>
            <a:round/>
            <a:headEnd type="none" w="med" len="med"/>
            <a:tailEnd type="triangle" w="med" len="med"/>
          </a:ln>
        </p:spPr>
      </p:cxnSp>
      <p:sp>
        <p:nvSpPr>
          <p:cNvPr id="344" name="Google Shape;344;p35"/>
          <p:cNvSpPr txBox="1"/>
          <p:nvPr/>
        </p:nvSpPr>
        <p:spPr>
          <a:xfrm>
            <a:off x="7273500" y="1620325"/>
            <a:ext cx="11847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Roboto"/>
                <a:ea typeface="Roboto"/>
                <a:cs typeface="Roboto"/>
                <a:sym typeface="Roboto"/>
              </a:rPr>
              <a:t>Outputs: Slip </a:t>
            </a:r>
            <a:endParaRPr sz="1600">
              <a:solidFill>
                <a:schemeClr val="dk2"/>
              </a:solidFill>
              <a:latin typeface="Roboto"/>
              <a:ea typeface="Roboto"/>
              <a:cs typeface="Roboto"/>
              <a:sym typeface="Roboto"/>
            </a:endParaRPr>
          </a:p>
          <a:p>
            <a:pPr marL="0" lvl="0" indent="0" algn="ctr" rtl="0">
              <a:spcBef>
                <a:spcPts val="0"/>
              </a:spcBef>
              <a:spcAft>
                <a:spcPts val="0"/>
              </a:spcAft>
              <a:buNone/>
            </a:pPr>
            <a:r>
              <a:rPr lang="en" sz="1600">
                <a:solidFill>
                  <a:schemeClr val="dk2"/>
                </a:solidFill>
                <a:latin typeface="Roboto"/>
                <a:ea typeface="Roboto"/>
                <a:cs typeface="Roboto"/>
                <a:sym typeface="Roboto"/>
              </a:rPr>
              <a:t>Slip rate</a:t>
            </a:r>
            <a:endParaRPr sz="1600">
              <a:solidFill>
                <a:schemeClr val="dk2"/>
              </a:solidFill>
              <a:latin typeface="Roboto"/>
              <a:ea typeface="Roboto"/>
              <a:cs typeface="Roboto"/>
              <a:sym typeface="Roboto"/>
            </a:endParaRPr>
          </a:p>
          <a:p>
            <a:pPr marL="0" lvl="0" indent="0" algn="ctr" rtl="0">
              <a:spcBef>
                <a:spcPts val="0"/>
              </a:spcBef>
              <a:spcAft>
                <a:spcPts val="0"/>
              </a:spcAft>
              <a:buNone/>
            </a:pPr>
            <a:r>
              <a:rPr lang="en" sz="1600">
                <a:solidFill>
                  <a:schemeClr val="dk2"/>
                </a:solidFill>
                <a:latin typeface="Roboto"/>
                <a:ea typeface="Roboto"/>
                <a:cs typeface="Roboto"/>
                <a:sym typeface="Roboto"/>
              </a:rPr>
              <a:t>Stress</a:t>
            </a:r>
            <a:endParaRPr sz="1600">
              <a:solidFill>
                <a:schemeClr val="dk2"/>
              </a:solidFill>
              <a:latin typeface="Roboto"/>
              <a:ea typeface="Roboto"/>
              <a:cs typeface="Roboto"/>
              <a:sym typeface="Roboto"/>
            </a:endParaRPr>
          </a:p>
        </p:txBody>
      </p:sp>
      <p:cxnSp>
        <p:nvCxnSpPr>
          <p:cNvPr id="345" name="Google Shape;345;p35"/>
          <p:cNvCxnSpPr/>
          <p:nvPr/>
        </p:nvCxnSpPr>
        <p:spPr>
          <a:xfrm>
            <a:off x="2637808" y="2045325"/>
            <a:ext cx="1894500" cy="5100"/>
          </a:xfrm>
          <a:prstGeom prst="straightConnector1">
            <a:avLst/>
          </a:prstGeom>
          <a:noFill/>
          <a:ln w="9525" cap="flat" cmpd="sng">
            <a:solidFill>
              <a:schemeClr val="dk2"/>
            </a:solidFill>
            <a:prstDash val="solid"/>
            <a:round/>
            <a:headEnd type="none" w="med" len="med"/>
            <a:tailEnd type="triangle" w="med" len="med"/>
          </a:ln>
        </p:spPr>
      </p:cxnSp>
      <p:sp>
        <p:nvSpPr>
          <p:cNvPr id="346" name="Google Shape;346;p35"/>
          <p:cNvSpPr txBox="1"/>
          <p:nvPr/>
        </p:nvSpPr>
        <p:spPr>
          <a:xfrm>
            <a:off x="2721175" y="1673675"/>
            <a:ext cx="2189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Roboto"/>
                <a:ea typeface="Roboto"/>
                <a:cs typeface="Roboto"/>
                <a:sym typeface="Roboto"/>
              </a:rPr>
              <a:t>Uniform traction</a:t>
            </a:r>
            <a:endParaRPr sz="1600">
              <a:solidFill>
                <a:schemeClr val="dk2"/>
              </a:solidFill>
              <a:latin typeface="Roboto"/>
              <a:ea typeface="Roboto"/>
              <a:cs typeface="Roboto"/>
              <a:sym typeface="Roboto"/>
            </a:endParaRPr>
          </a:p>
        </p:txBody>
      </p:sp>
      <p:sp>
        <p:nvSpPr>
          <p:cNvPr id="347" name="Google Shape;347;p35"/>
          <p:cNvSpPr txBox="1"/>
          <p:nvPr/>
        </p:nvSpPr>
        <p:spPr>
          <a:xfrm>
            <a:off x="0" y="4477800"/>
            <a:ext cx="2571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Roboto"/>
                <a:ea typeface="Roboto"/>
                <a:cs typeface="Roboto"/>
                <a:sym typeface="Roboto"/>
              </a:rPr>
              <a:t>Finite Element mesh</a:t>
            </a:r>
            <a:r>
              <a:rPr lang="en"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36"/>
          <p:cNvPicPr preferRelativeResize="0"/>
          <p:nvPr/>
        </p:nvPicPr>
        <p:blipFill rotWithShape="1">
          <a:blip r:embed="rId3">
            <a:alphaModFix/>
          </a:blip>
          <a:srcRect l="27467" r="28605"/>
          <a:stretch/>
        </p:blipFill>
        <p:spPr>
          <a:xfrm>
            <a:off x="2100470" y="1394532"/>
            <a:ext cx="1045844" cy="2285892"/>
          </a:xfrm>
          <a:prstGeom prst="rect">
            <a:avLst/>
          </a:prstGeom>
          <a:noFill/>
          <a:ln>
            <a:noFill/>
          </a:ln>
        </p:spPr>
      </p:pic>
      <p:pic>
        <p:nvPicPr>
          <p:cNvPr id="353" name="Google Shape;353;p36"/>
          <p:cNvPicPr preferRelativeResize="0"/>
          <p:nvPr/>
        </p:nvPicPr>
        <p:blipFill rotWithShape="1">
          <a:blip r:embed="rId4">
            <a:alphaModFix/>
          </a:blip>
          <a:srcRect l="27407" r="28663"/>
          <a:stretch/>
        </p:blipFill>
        <p:spPr>
          <a:xfrm>
            <a:off x="3146316" y="1400790"/>
            <a:ext cx="1045844" cy="2273376"/>
          </a:xfrm>
          <a:prstGeom prst="rect">
            <a:avLst/>
          </a:prstGeom>
          <a:noFill/>
          <a:ln>
            <a:noFill/>
          </a:ln>
        </p:spPr>
      </p:pic>
      <p:pic>
        <p:nvPicPr>
          <p:cNvPr id="354" name="Google Shape;354;p36"/>
          <p:cNvPicPr preferRelativeResize="0"/>
          <p:nvPr/>
        </p:nvPicPr>
        <p:blipFill rotWithShape="1">
          <a:blip r:embed="rId5">
            <a:alphaModFix/>
          </a:blip>
          <a:srcRect l="27672" r="28396"/>
          <a:stretch/>
        </p:blipFill>
        <p:spPr>
          <a:xfrm>
            <a:off x="4192161" y="1396232"/>
            <a:ext cx="1045844" cy="2282494"/>
          </a:xfrm>
          <a:prstGeom prst="rect">
            <a:avLst/>
          </a:prstGeom>
          <a:noFill/>
          <a:ln>
            <a:noFill/>
          </a:ln>
        </p:spPr>
      </p:pic>
      <p:pic>
        <p:nvPicPr>
          <p:cNvPr id="355" name="Google Shape;355;p36"/>
          <p:cNvPicPr preferRelativeResize="0"/>
          <p:nvPr/>
        </p:nvPicPr>
        <p:blipFill rotWithShape="1">
          <a:blip r:embed="rId6">
            <a:alphaModFix/>
          </a:blip>
          <a:srcRect l="27727" r="28342"/>
          <a:stretch/>
        </p:blipFill>
        <p:spPr>
          <a:xfrm>
            <a:off x="1054625" y="1394480"/>
            <a:ext cx="1045844" cy="2285999"/>
          </a:xfrm>
          <a:prstGeom prst="rect">
            <a:avLst/>
          </a:prstGeom>
          <a:noFill/>
          <a:ln>
            <a:noFill/>
          </a:ln>
        </p:spPr>
      </p:pic>
      <p:sp>
        <p:nvSpPr>
          <p:cNvPr id="356" name="Google Shape;356;p36"/>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 Main Fault Right Lateral, Branch Left Lateral</a:t>
            </a:r>
            <a:endParaRPr/>
          </a:p>
        </p:txBody>
      </p:sp>
      <p:sp>
        <p:nvSpPr>
          <p:cNvPr id="357" name="Google Shape;357;p36"/>
          <p:cNvSpPr txBox="1"/>
          <p:nvPr/>
        </p:nvSpPr>
        <p:spPr>
          <a:xfrm>
            <a:off x="1287702"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0%</a:t>
            </a:r>
            <a:endParaRPr>
              <a:solidFill>
                <a:schemeClr val="dk2"/>
              </a:solidFill>
              <a:latin typeface="Roboto"/>
              <a:ea typeface="Roboto"/>
              <a:cs typeface="Roboto"/>
              <a:sym typeface="Roboto"/>
            </a:endParaRPr>
          </a:p>
        </p:txBody>
      </p:sp>
      <p:sp>
        <p:nvSpPr>
          <p:cNvPr id="358" name="Google Shape;358;p36"/>
          <p:cNvSpPr txBox="1"/>
          <p:nvPr/>
        </p:nvSpPr>
        <p:spPr>
          <a:xfrm>
            <a:off x="2308244"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10%</a:t>
            </a:r>
            <a:endParaRPr>
              <a:solidFill>
                <a:schemeClr val="dk2"/>
              </a:solidFill>
              <a:latin typeface="Roboto"/>
              <a:ea typeface="Roboto"/>
              <a:cs typeface="Roboto"/>
              <a:sym typeface="Roboto"/>
            </a:endParaRPr>
          </a:p>
        </p:txBody>
      </p:sp>
      <p:sp>
        <p:nvSpPr>
          <p:cNvPr id="359" name="Google Shape;359;p36"/>
          <p:cNvSpPr txBox="1"/>
          <p:nvPr/>
        </p:nvSpPr>
        <p:spPr>
          <a:xfrm>
            <a:off x="3442174"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15%</a:t>
            </a:r>
            <a:endParaRPr>
              <a:solidFill>
                <a:schemeClr val="dk2"/>
              </a:solidFill>
              <a:latin typeface="Roboto"/>
              <a:ea typeface="Roboto"/>
              <a:cs typeface="Roboto"/>
              <a:sym typeface="Roboto"/>
            </a:endParaRPr>
          </a:p>
        </p:txBody>
      </p:sp>
      <p:sp>
        <p:nvSpPr>
          <p:cNvPr id="360" name="Google Shape;360;p36"/>
          <p:cNvSpPr txBox="1"/>
          <p:nvPr/>
        </p:nvSpPr>
        <p:spPr>
          <a:xfrm>
            <a:off x="4448226"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20%</a:t>
            </a:r>
            <a:endParaRPr>
              <a:solidFill>
                <a:schemeClr val="dk2"/>
              </a:solidFill>
              <a:latin typeface="Roboto"/>
              <a:ea typeface="Roboto"/>
              <a:cs typeface="Roboto"/>
              <a:sym typeface="Roboto"/>
            </a:endParaRPr>
          </a:p>
        </p:txBody>
      </p:sp>
      <p:sp>
        <p:nvSpPr>
          <p:cNvPr id="361" name="Google Shape;361;p36"/>
          <p:cNvSpPr txBox="1"/>
          <p:nvPr/>
        </p:nvSpPr>
        <p:spPr>
          <a:xfrm>
            <a:off x="2441847" y="983775"/>
            <a:ext cx="1897500" cy="357000"/>
          </a:xfrm>
          <a:prstGeom prst="rect">
            <a:avLst/>
          </a:prstGeom>
          <a:noFill/>
          <a:ln>
            <a:noFill/>
          </a:ln>
        </p:spPr>
        <p:txBody>
          <a:bodyPr spcFirstLastPara="1" wrap="square" lIns="70100" tIns="70100" rIns="70100" bIns="70100"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Material contrast </a:t>
            </a:r>
            <a:endParaRPr>
              <a:solidFill>
                <a:schemeClr val="dk2"/>
              </a:solidFill>
              <a:latin typeface="Roboto"/>
              <a:ea typeface="Roboto"/>
              <a:cs typeface="Roboto"/>
              <a:sym typeface="Roboto"/>
            </a:endParaRPr>
          </a:p>
        </p:txBody>
      </p:sp>
      <p:sp>
        <p:nvSpPr>
          <p:cNvPr id="362" name="Google Shape;362;p36"/>
          <p:cNvSpPr txBox="1"/>
          <p:nvPr/>
        </p:nvSpPr>
        <p:spPr>
          <a:xfrm>
            <a:off x="521326" y="1504776"/>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7.50 MPa</a:t>
            </a:r>
            <a:endParaRPr>
              <a:solidFill>
                <a:schemeClr val="dk2"/>
              </a:solidFill>
              <a:latin typeface="Roboto"/>
              <a:ea typeface="Roboto"/>
              <a:cs typeface="Roboto"/>
              <a:sym typeface="Roboto"/>
            </a:endParaRPr>
          </a:p>
        </p:txBody>
      </p:sp>
      <p:sp>
        <p:nvSpPr>
          <p:cNvPr id="363" name="Google Shape;363;p36"/>
          <p:cNvSpPr txBox="1"/>
          <p:nvPr/>
        </p:nvSpPr>
        <p:spPr>
          <a:xfrm>
            <a:off x="521326" y="2288431"/>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8.00 MPa</a:t>
            </a:r>
            <a:endParaRPr>
              <a:solidFill>
                <a:schemeClr val="dk2"/>
              </a:solidFill>
              <a:latin typeface="Roboto"/>
              <a:ea typeface="Roboto"/>
              <a:cs typeface="Roboto"/>
              <a:sym typeface="Roboto"/>
            </a:endParaRPr>
          </a:p>
        </p:txBody>
      </p:sp>
      <p:sp>
        <p:nvSpPr>
          <p:cNvPr id="364" name="Google Shape;364;p36"/>
          <p:cNvSpPr txBox="1"/>
          <p:nvPr/>
        </p:nvSpPr>
        <p:spPr>
          <a:xfrm>
            <a:off x="521326" y="3072098"/>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8.50MPa</a:t>
            </a:r>
            <a:endParaRPr>
              <a:solidFill>
                <a:schemeClr val="dk2"/>
              </a:solidFill>
              <a:latin typeface="Roboto"/>
              <a:ea typeface="Roboto"/>
              <a:cs typeface="Roboto"/>
              <a:sym typeface="Roboto"/>
            </a:endParaRPr>
          </a:p>
        </p:txBody>
      </p:sp>
      <p:sp>
        <p:nvSpPr>
          <p:cNvPr id="365" name="Google Shape;365;p36"/>
          <p:cNvSpPr txBox="1"/>
          <p:nvPr/>
        </p:nvSpPr>
        <p:spPr>
          <a:xfrm rot="-5400000">
            <a:off x="-413000" y="2358975"/>
            <a:ext cx="15681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Shear Stress</a:t>
            </a:r>
            <a:endParaRPr>
              <a:solidFill>
                <a:schemeClr val="dk2"/>
              </a:solidFill>
              <a:latin typeface="Roboto"/>
              <a:ea typeface="Roboto"/>
              <a:cs typeface="Roboto"/>
              <a:sym typeface="Roboto"/>
            </a:endParaRPr>
          </a:p>
        </p:txBody>
      </p:sp>
      <p:sp>
        <p:nvSpPr>
          <p:cNvPr id="366" name="Google Shape;366;p36"/>
          <p:cNvSpPr txBox="1"/>
          <p:nvPr/>
        </p:nvSpPr>
        <p:spPr>
          <a:xfrm>
            <a:off x="2190863" y="3702107"/>
            <a:ext cx="1365300" cy="3264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sz="1200">
                <a:solidFill>
                  <a:schemeClr val="dk2"/>
                </a:solidFill>
                <a:latin typeface="Roboto"/>
                <a:ea typeface="Roboto"/>
                <a:cs typeface="Roboto"/>
                <a:sym typeface="Roboto"/>
              </a:rPr>
              <a:t>Slip (m)</a:t>
            </a:r>
            <a:endParaRPr sz="1200">
              <a:solidFill>
                <a:schemeClr val="dk2"/>
              </a:solidFill>
              <a:latin typeface="Roboto"/>
              <a:ea typeface="Roboto"/>
              <a:cs typeface="Roboto"/>
              <a:sym typeface="Roboto"/>
            </a:endParaRPr>
          </a:p>
        </p:txBody>
      </p:sp>
      <p:sp>
        <p:nvSpPr>
          <p:cNvPr id="367" name="Google Shape;367;p36"/>
          <p:cNvSpPr txBox="1"/>
          <p:nvPr/>
        </p:nvSpPr>
        <p:spPr>
          <a:xfrm>
            <a:off x="5664925" y="1925250"/>
            <a:ext cx="2916000" cy="1293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As material contrast increases, the branch becomes </a:t>
            </a:r>
            <a:r>
              <a:rPr lang="en" sz="1800" b="1">
                <a:solidFill>
                  <a:schemeClr val="dk2"/>
                </a:solidFill>
                <a:latin typeface="Roboto"/>
                <a:ea typeface="Roboto"/>
                <a:cs typeface="Roboto"/>
                <a:sym typeface="Roboto"/>
              </a:rPr>
              <a:t>more</a:t>
            </a:r>
            <a:r>
              <a:rPr lang="en" sz="1800">
                <a:solidFill>
                  <a:schemeClr val="dk2"/>
                </a:solidFill>
                <a:latin typeface="Roboto"/>
                <a:ea typeface="Roboto"/>
                <a:cs typeface="Roboto"/>
                <a:sym typeface="Roboto"/>
              </a:rPr>
              <a:t> favorable to rupture.</a:t>
            </a:r>
            <a:endParaRPr sz="1800">
              <a:solidFill>
                <a:schemeClr val="dk2"/>
              </a:solidFill>
              <a:latin typeface="Roboto"/>
              <a:ea typeface="Roboto"/>
              <a:cs typeface="Roboto"/>
              <a:sym typeface="Roboto"/>
            </a:endParaRPr>
          </a:p>
        </p:txBody>
      </p:sp>
      <p:pic>
        <p:nvPicPr>
          <p:cNvPr id="368" name="Google Shape;368;p36"/>
          <p:cNvPicPr preferRelativeResize="0"/>
          <p:nvPr/>
        </p:nvPicPr>
        <p:blipFill rotWithShape="1">
          <a:blip r:embed="rId7">
            <a:alphaModFix/>
          </a:blip>
          <a:srcRect l="4377" r="4985"/>
          <a:stretch/>
        </p:blipFill>
        <p:spPr>
          <a:xfrm>
            <a:off x="1749637" y="3960750"/>
            <a:ext cx="2153975" cy="508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37"/>
          <p:cNvPicPr preferRelativeResize="0"/>
          <p:nvPr/>
        </p:nvPicPr>
        <p:blipFill rotWithShape="1">
          <a:blip r:embed="rId3">
            <a:alphaModFix/>
          </a:blip>
          <a:srcRect l="27467" r="28605"/>
          <a:stretch/>
        </p:blipFill>
        <p:spPr>
          <a:xfrm>
            <a:off x="2100470" y="1394532"/>
            <a:ext cx="1045844" cy="2285892"/>
          </a:xfrm>
          <a:prstGeom prst="rect">
            <a:avLst/>
          </a:prstGeom>
          <a:noFill/>
          <a:ln>
            <a:noFill/>
          </a:ln>
        </p:spPr>
      </p:pic>
      <p:pic>
        <p:nvPicPr>
          <p:cNvPr id="374" name="Google Shape;374;p37"/>
          <p:cNvPicPr preferRelativeResize="0"/>
          <p:nvPr/>
        </p:nvPicPr>
        <p:blipFill rotWithShape="1">
          <a:blip r:embed="rId4">
            <a:alphaModFix/>
          </a:blip>
          <a:srcRect l="27407" r="28663"/>
          <a:stretch/>
        </p:blipFill>
        <p:spPr>
          <a:xfrm>
            <a:off x="3146316" y="1400790"/>
            <a:ext cx="1045844" cy="2273376"/>
          </a:xfrm>
          <a:prstGeom prst="rect">
            <a:avLst/>
          </a:prstGeom>
          <a:noFill/>
          <a:ln>
            <a:noFill/>
          </a:ln>
        </p:spPr>
      </p:pic>
      <p:pic>
        <p:nvPicPr>
          <p:cNvPr id="375" name="Google Shape;375;p37"/>
          <p:cNvPicPr preferRelativeResize="0"/>
          <p:nvPr/>
        </p:nvPicPr>
        <p:blipFill rotWithShape="1">
          <a:blip r:embed="rId5">
            <a:alphaModFix/>
          </a:blip>
          <a:srcRect l="27672" r="28396"/>
          <a:stretch/>
        </p:blipFill>
        <p:spPr>
          <a:xfrm>
            <a:off x="4192161" y="1396232"/>
            <a:ext cx="1045844" cy="2282494"/>
          </a:xfrm>
          <a:prstGeom prst="rect">
            <a:avLst/>
          </a:prstGeom>
          <a:noFill/>
          <a:ln>
            <a:noFill/>
          </a:ln>
        </p:spPr>
      </p:pic>
      <p:pic>
        <p:nvPicPr>
          <p:cNvPr id="376" name="Google Shape;376;p37"/>
          <p:cNvPicPr preferRelativeResize="0"/>
          <p:nvPr/>
        </p:nvPicPr>
        <p:blipFill rotWithShape="1">
          <a:blip r:embed="rId6">
            <a:alphaModFix/>
          </a:blip>
          <a:srcRect l="27727" r="28342"/>
          <a:stretch/>
        </p:blipFill>
        <p:spPr>
          <a:xfrm>
            <a:off x="1054625" y="1394480"/>
            <a:ext cx="1045844" cy="2285999"/>
          </a:xfrm>
          <a:prstGeom prst="rect">
            <a:avLst/>
          </a:prstGeom>
          <a:noFill/>
          <a:ln>
            <a:noFill/>
          </a:ln>
        </p:spPr>
      </p:pic>
      <p:sp>
        <p:nvSpPr>
          <p:cNvPr id="377" name="Google Shape;377;p37"/>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 Main Fault Right Lateral, Branch Left Lateral</a:t>
            </a:r>
            <a:endParaRPr/>
          </a:p>
        </p:txBody>
      </p:sp>
      <p:sp>
        <p:nvSpPr>
          <p:cNvPr id="378" name="Google Shape;378;p37"/>
          <p:cNvSpPr txBox="1"/>
          <p:nvPr/>
        </p:nvSpPr>
        <p:spPr>
          <a:xfrm>
            <a:off x="1287702"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0%</a:t>
            </a:r>
            <a:endParaRPr>
              <a:solidFill>
                <a:schemeClr val="dk2"/>
              </a:solidFill>
              <a:latin typeface="Roboto"/>
              <a:ea typeface="Roboto"/>
              <a:cs typeface="Roboto"/>
              <a:sym typeface="Roboto"/>
            </a:endParaRPr>
          </a:p>
        </p:txBody>
      </p:sp>
      <p:sp>
        <p:nvSpPr>
          <p:cNvPr id="379" name="Google Shape;379;p37"/>
          <p:cNvSpPr txBox="1"/>
          <p:nvPr/>
        </p:nvSpPr>
        <p:spPr>
          <a:xfrm>
            <a:off x="2308244"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10%</a:t>
            </a:r>
            <a:endParaRPr>
              <a:solidFill>
                <a:schemeClr val="dk2"/>
              </a:solidFill>
              <a:latin typeface="Roboto"/>
              <a:ea typeface="Roboto"/>
              <a:cs typeface="Roboto"/>
              <a:sym typeface="Roboto"/>
            </a:endParaRPr>
          </a:p>
        </p:txBody>
      </p:sp>
      <p:sp>
        <p:nvSpPr>
          <p:cNvPr id="380" name="Google Shape;380;p37"/>
          <p:cNvSpPr txBox="1"/>
          <p:nvPr/>
        </p:nvSpPr>
        <p:spPr>
          <a:xfrm>
            <a:off x="3259774"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15%</a:t>
            </a:r>
            <a:endParaRPr>
              <a:solidFill>
                <a:schemeClr val="dk2"/>
              </a:solidFill>
              <a:latin typeface="Roboto"/>
              <a:ea typeface="Roboto"/>
              <a:cs typeface="Roboto"/>
              <a:sym typeface="Roboto"/>
            </a:endParaRPr>
          </a:p>
        </p:txBody>
      </p:sp>
      <p:sp>
        <p:nvSpPr>
          <p:cNvPr id="381" name="Google Shape;381;p37"/>
          <p:cNvSpPr txBox="1"/>
          <p:nvPr/>
        </p:nvSpPr>
        <p:spPr>
          <a:xfrm>
            <a:off x="4271701"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20%</a:t>
            </a:r>
            <a:endParaRPr>
              <a:solidFill>
                <a:schemeClr val="dk2"/>
              </a:solidFill>
              <a:latin typeface="Roboto"/>
              <a:ea typeface="Roboto"/>
              <a:cs typeface="Roboto"/>
              <a:sym typeface="Roboto"/>
            </a:endParaRPr>
          </a:p>
        </p:txBody>
      </p:sp>
      <p:sp>
        <p:nvSpPr>
          <p:cNvPr id="382" name="Google Shape;382;p37"/>
          <p:cNvSpPr txBox="1"/>
          <p:nvPr/>
        </p:nvSpPr>
        <p:spPr>
          <a:xfrm>
            <a:off x="2441847" y="983775"/>
            <a:ext cx="1897500" cy="357000"/>
          </a:xfrm>
          <a:prstGeom prst="rect">
            <a:avLst/>
          </a:prstGeom>
          <a:noFill/>
          <a:ln>
            <a:noFill/>
          </a:ln>
        </p:spPr>
        <p:txBody>
          <a:bodyPr spcFirstLastPara="1" wrap="square" lIns="70100" tIns="70100" rIns="70100" bIns="70100"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Material contrast </a:t>
            </a:r>
            <a:endParaRPr>
              <a:solidFill>
                <a:schemeClr val="dk2"/>
              </a:solidFill>
              <a:latin typeface="Roboto"/>
              <a:ea typeface="Roboto"/>
              <a:cs typeface="Roboto"/>
              <a:sym typeface="Roboto"/>
            </a:endParaRPr>
          </a:p>
        </p:txBody>
      </p:sp>
      <p:sp>
        <p:nvSpPr>
          <p:cNvPr id="383" name="Google Shape;383;p37"/>
          <p:cNvSpPr txBox="1"/>
          <p:nvPr/>
        </p:nvSpPr>
        <p:spPr>
          <a:xfrm>
            <a:off x="521326" y="1504776"/>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7.50 MPa</a:t>
            </a:r>
            <a:endParaRPr>
              <a:solidFill>
                <a:schemeClr val="dk2"/>
              </a:solidFill>
              <a:latin typeface="Roboto"/>
              <a:ea typeface="Roboto"/>
              <a:cs typeface="Roboto"/>
              <a:sym typeface="Roboto"/>
            </a:endParaRPr>
          </a:p>
        </p:txBody>
      </p:sp>
      <p:sp>
        <p:nvSpPr>
          <p:cNvPr id="384" name="Google Shape;384;p37"/>
          <p:cNvSpPr txBox="1"/>
          <p:nvPr/>
        </p:nvSpPr>
        <p:spPr>
          <a:xfrm>
            <a:off x="521326" y="2288431"/>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8.00 MPa</a:t>
            </a:r>
            <a:endParaRPr>
              <a:solidFill>
                <a:schemeClr val="dk2"/>
              </a:solidFill>
              <a:latin typeface="Roboto"/>
              <a:ea typeface="Roboto"/>
              <a:cs typeface="Roboto"/>
              <a:sym typeface="Roboto"/>
            </a:endParaRPr>
          </a:p>
        </p:txBody>
      </p:sp>
      <p:sp>
        <p:nvSpPr>
          <p:cNvPr id="385" name="Google Shape;385;p37"/>
          <p:cNvSpPr txBox="1"/>
          <p:nvPr/>
        </p:nvSpPr>
        <p:spPr>
          <a:xfrm>
            <a:off x="521326" y="3072098"/>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8.50MPa</a:t>
            </a:r>
            <a:endParaRPr>
              <a:solidFill>
                <a:schemeClr val="dk2"/>
              </a:solidFill>
              <a:latin typeface="Roboto"/>
              <a:ea typeface="Roboto"/>
              <a:cs typeface="Roboto"/>
              <a:sym typeface="Roboto"/>
            </a:endParaRPr>
          </a:p>
        </p:txBody>
      </p:sp>
      <p:sp>
        <p:nvSpPr>
          <p:cNvPr id="386" name="Google Shape;386;p37"/>
          <p:cNvSpPr txBox="1"/>
          <p:nvPr/>
        </p:nvSpPr>
        <p:spPr>
          <a:xfrm rot="-5400000">
            <a:off x="-413000" y="2358975"/>
            <a:ext cx="15681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Shear Stress</a:t>
            </a:r>
            <a:endParaRPr>
              <a:solidFill>
                <a:schemeClr val="dk2"/>
              </a:solidFill>
              <a:latin typeface="Roboto"/>
              <a:ea typeface="Roboto"/>
              <a:cs typeface="Roboto"/>
              <a:sym typeface="Roboto"/>
            </a:endParaRPr>
          </a:p>
        </p:txBody>
      </p:sp>
      <p:sp>
        <p:nvSpPr>
          <p:cNvPr id="387" name="Google Shape;387;p37"/>
          <p:cNvSpPr txBox="1"/>
          <p:nvPr/>
        </p:nvSpPr>
        <p:spPr>
          <a:xfrm>
            <a:off x="2190863" y="3702107"/>
            <a:ext cx="1365300" cy="3264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sz="1200">
                <a:solidFill>
                  <a:schemeClr val="dk2"/>
                </a:solidFill>
                <a:latin typeface="Roboto"/>
                <a:ea typeface="Roboto"/>
                <a:cs typeface="Roboto"/>
                <a:sym typeface="Roboto"/>
              </a:rPr>
              <a:t>Slip (m)</a:t>
            </a:r>
            <a:endParaRPr sz="1200">
              <a:solidFill>
                <a:schemeClr val="dk2"/>
              </a:solidFill>
              <a:latin typeface="Roboto"/>
              <a:ea typeface="Roboto"/>
              <a:cs typeface="Roboto"/>
              <a:sym typeface="Roboto"/>
            </a:endParaRPr>
          </a:p>
        </p:txBody>
      </p:sp>
      <p:sp>
        <p:nvSpPr>
          <p:cNvPr id="388" name="Google Shape;388;p37"/>
          <p:cNvSpPr txBox="1"/>
          <p:nvPr/>
        </p:nvSpPr>
        <p:spPr>
          <a:xfrm>
            <a:off x="5664925" y="1925250"/>
            <a:ext cx="2916000" cy="1293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As material contrast increases, the branch becomes more favorable to rupture.</a:t>
            </a:r>
            <a:endParaRPr sz="1800">
              <a:solidFill>
                <a:schemeClr val="dk2"/>
              </a:solidFill>
              <a:latin typeface="Roboto"/>
              <a:ea typeface="Roboto"/>
              <a:cs typeface="Roboto"/>
              <a:sym typeface="Roboto"/>
            </a:endParaRPr>
          </a:p>
        </p:txBody>
      </p:sp>
      <p:pic>
        <p:nvPicPr>
          <p:cNvPr id="389" name="Google Shape;389;p37"/>
          <p:cNvPicPr preferRelativeResize="0"/>
          <p:nvPr/>
        </p:nvPicPr>
        <p:blipFill rotWithShape="1">
          <a:blip r:embed="rId7">
            <a:alphaModFix/>
          </a:blip>
          <a:srcRect l="4377" r="4985"/>
          <a:stretch/>
        </p:blipFill>
        <p:spPr>
          <a:xfrm>
            <a:off x="1749637" y="3960750"/>
            <a:ext cx="2153975" cy="508750"/>
          </a:xfrm>
          <a:prstGeom prst="rect">
            <a:avLst/>
          </a:prstGeom>
          <a:noFill/>
          <a:ln>
            <a:noFill/>
          </a:ln>
        </p:spPr>
      </p:pic>
      <p:sp>
        <p:nvSpPr>
          <p:cNvPr id="390" name="Google Shape;390;p37"/>
          <p:cNvSpPr/>
          <p:nvPr/>
        </p:nvSpPr>
        <p:spPr>
          <a:xfrm>
            <a:off x="1054625" y="2181338"/>
            <a:ext cx="4241100" cy="786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8"/>
          <p:cNvSpPr txBox="1">
            <a:spLocks noGrp="1"/>
          </p:cNvSpPr>
          <p:nvPr>
            <p:ph type="title"/>
          </p:nvPr>
        </p:nvSpPr>
        <p:spPr>
          <a:xfrm>
            <a:off x="337750" y="609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Sliprate evolution, backwards branching </a:t>
            </a:r>
            <a:endParaRPr/>
          </a:p>
        </p:txBody>
      </p:sp>
      <p:pic>
        <p:nvPicPr>
          <p:cNvPr id="396" name="Google Shape;396;p38"/>
          <p:cNvPicPr preferRelativeResize="0"/>
          <p:nvPr/>
        </p:nvPicPr>
        <p:blipFill>
          <a:blip r:embed="rId3">
            <a:alphaModFix/>
          </a:blip>
          <a:stretch>
            <a:fillRect/>
          </a:stretch>
        </p:blipFill>
        <p:spPr>
          <a:xfrm>
            <a:off x="1176301" y="822250"/>
            <a:ext cx="1341947" cy="3428999"/>
          </a:xfrm>
          <a:prstGeom prst="rect">
            <a:avLst/>
          </a:prstGeom>
          <a:noFill/>
          <a:ln>
            <a:noFill/>
          </a:ln>
        </p:spPr>
      </p:pic>
      <p:pic>
        <p:nvPicPr>
          <p:cNvPr id="397" name="Google Shape;397;p38"/>
          <p:cNvPicPr preferRelativeResize="0"/>
          <p:nvPr/>
        </p:nvPicPr>
        <p:blipFill>
          <a:blip r:embed="rId4">
            <a:alphaModFix/>
          </a:blip>
          <a:stretch>
            <a:fillRect/>
          </a:stretch>
        </p:blipFill>
        <p:spPr>
          <a:xfrm>
            <a:off x="2518244" y="822250"/>
            <a:ext cx="1341947" cy="3428999"/>
          </a:xfrm>
          <a:prstGeom prst="rect">
            <a:avLst/>
          </a:prstGeom>
          <a:noFill/>
          <a:ln>
            <a:noFill/>
          </a:ln>
        </p:spPr>
      </p:pic>
      <p:pic>
        <p:nvPicPr>
          <p:cNvPr id="398" name="Google Shape;398;p38"/>
          <p:cNvPicPr preferRelativeResize="0"/>
          <p:nvPr/>
        </p:nvPicPr>
        <p:blipFill>
          <a:blip r:embed="rId5">
            <a:alphaModFix/>
          </a:blip>
          <a:stretch>
            <a:fillRect/>
          </a:stretch>
        </p:blipFill>
        <p:spPr>
          <a:xfrm>
            <a:off x="3860186" y="822250"/>
            <a:ext cx="1341947" cy="3428999"/>
          </a:xfrm>
          <a:prstGeom prst="rect">
            <a:avLst/>
          </a:prstGeom>
          <a:noFill/>
          <a:ln>
            <a:noFill/>
          </a:ln>
        </p:spPr>
      </p:pic>
      <p:pic>
        <p:nvPicPr>
          <p:cNvPr id="399" name="Google Shape;399;p38"/>
          <p:cNvPicPr preferRelativeResize="0"/>
          <p:nvPr/>
        </p:nvPicPr>
        <p:blipFill>
          <a:blip r:embed="rId6">
            <a:alphaModFix/>
          </a:blip>
          <a:stretch>
            <a:fillRect/>
          </a:stretch>
        </p:blipFill>
        <p:spPr>
          <a:xfrm>
            <a:off x="5202129" y="822250"/>
            <a:ext cx="1341947" cy="3428999"/>
          </a:xfrm>
          <a:prstGeom prst="rect">
            <a:avLst/>
          </a:prstGeom>
          <a:noFill/>
          <a:ln>
            <a:noFill/>
          </a:ln>
        </p:spPr>
      </p:pic>
      <p:pic>
        <p:nvPicPr>
          <p:cNvPr id="400" name="Google Shape;400;p38"/>
          <p:cNvPicPr preferRelativeResize="0"/>
          <p:nvPr/>
        </p:nvPicPr>
        <p:blipFill>
          <a:blip r:embed="rId7">
            <a:alphaModFix/>
          </a:blip>
          <a:stretch>
            <a:fillRect/>
          </a:stretch>
        </p:blipFill>
        <p:spPr>
          <a:xfrm>
            <a:off x="6544072" y="822250"/>
            <a:ext cx="1341947" cy="3428999"/>
          </a:xfrm>
          <a:prstGeom prst="rect">
            <a:avLst/>
          </a:prstGeom>
          <a:noFill/>
          <a:ln>
            <a:noFill/>
          </a:ln>
        </p:spPr>
      </p:pic>
      <p:sp>
        <p:nvSpPr>
          <p:cNvPr id="401" name="Google Shape;401;p38"/>
          <p:cNvSpPr txBox="1"/>
          <p:nvPr/>
        </p:nvSpPr>
        <p:spPr>
          <a:xfrm>
            <a:off x="1466713" y="668700"/>
            <a:ext cx="76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T = 2 s</a:t>
            </a:r>
            <a:endParaRPr>
              <a:solidFill>
                <a:schemeClr val="dk2"/>
              </a:solidFill>
              <a:latin typeface="Roboto"/>
              <a:ea typeface="Roboto"/>
              <a:cs typeface="Roboto"/>
              <a:sym typeface="Roboto"/>
            </a:endParaRPr>
          </a:p>
        </p:txBody>
      </p:sp>
      <p:sp>
        <p:nvSpPr>
          <p:cNvPr id="402" name="Google Shape;402;p38"/>
          <p:cNvSpPr txBox="1"/>
          <p:nvPr/>
        </p:nvSpPr>
        <p:spPr>
          <a:xfrm>
            <a:off x="2808663" y="668700"/>
            <a:ext cx="76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T = 6 s</a:t>
            </a:r>
            <a:endParaRPr>
              <a:solidFill>
                <a:schemeClr val="dk2"/>
              </a:solidFill>
              <a:latin typeface="Roboto"/>
              <a:ea typeface="Roboto"/>
              <a:cs typeface="Roboto"/>
              <a:sym typeface="Roboto"/>
            </a:endParaRPr>
          </a:p>
        </p:txBody>
      </p:sp>
      <p:sp>
        <p:nvSpPr>
          <p:cNvPr id="403" name="Google Shape;403;p38"/>
          <p:cNvSpPr txBox="1"/>
          <p:nvPr/>
        </p:nvSpPr>
        <p:spPr>
          <a:xfrm>
            <a:off x="4052803" y="723775"/>
            <a:ext cx="95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T = 12 s</a:t>
            </a:r>
            <a:endParaRPr>
              <a:solidFill>
                <a:schemeClr val="dk2"/>
              </a:solidFill>
              <a:latin typeface="Roboto"/>
              <a:ea typeface="Roboto"/>
              <a:cs typeface="Roboto"/>
              <a:sym typeface="Roboto"/>
            </a:endParaRPr>
          </a:p>
        </p:txBody>
      </p:sp>
      <p:sp>
        <p:nvSpPr>
          <p:cNvPr id="404" name="Google Shape;404;p38"/>
          <p:cNvSpPr txBox="1"/>
          <p:nvPr/>
        </p:nvSpPr>
        <p:spPr>
          <a:xfrm>
            <a:off x="5394741" y="723775"/>
            <a:ext cx="95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T = 13 s</a:t>
            </a:r>
            <a:endParaRPr>
              <a:solidFill>
                <a:schemeClr val="dk2"/>
              </a:solidFill>
              <a:latin typeface="Roboto"/>
              <a:ea typeface="Roboto"/>
              <a:cs typeface="Roboto"/>
              <a:sym typeface="Roboto"/>
            </a:endParaRPr>
          </a:p>
        </p:txBody>
      </p:sp>
      <p:sp>
        <p:nvSpPr>
          <p:cNvPr id="405" name="Google Shape;405;p38"/>
          <p:cNvSpPr txBox="1"/>
          <p:nvPr/>
        </p:nvSpPr>
        <p:spPr>
          <a:xfrm>
            <a:off x="6709728" y="723775"/>
            <a:ext cx="95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T = 17 s</a:t>
            </a:r>
            <a:endParaRPr>
              <a:solidFill>
                <a:schemeClr val="dk2"/>
              </a:solidFill>
              <a:latin typeface="Roboto"/>
              <a:ea typeface="Roboto"/>
              <a:cs typeface="Roboto"/>
              <a:sym typeface="Roboto"/>
            </a:endParaRPr>
          </a:p>
        </p:txBody>
      </p:sp>
      <p:pic>
        <p:nvPicPr>
          <p:cNvPr id="406" name="Google Shape;406;p38"/>
          <p:cNvPicPr preferRelativeResize="0"/>
          <p:nvPr/>
        </p:nvPicPr>
        <p:blipFill>
          <a:blip r:embed="rId8">
            <a:alphaModFix/>
          </a:blip>
          <a:stretch>
            <a:fillRect/>
          </a:stretch>
        </p:blipFill>
        <p:spPr>
          <a:xfrm>
            <a:off x="3331913" y="4407025"/>
            <a:ext cx="2453975" cy="531550"/>
          </a:xfrm>
          <a:prstGeom prst="rect">
            <a:avLst/>
          </a:prstGeom>
          <a:noFill/>
          <a:ln>
            <a:noFill/>
          </a:ln>
        </p:spPr>
      </p:pic>
      <p:sp>
        <p:nvSpPr>
          <p:cNvPr id="407" name="Google Shape;407;p38"/>
          <p:cNvSpPr txBox="1"/>
          <p:nvPr/>
        </p:nvSpPr>
        <p:spPr>
          <a:xfrm>
            <a:off x="3711250" y="4177200"/>
            <a:ext cx="1639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Slip Rate </a:t>
            </a:r>
            <a:r>
              <a:rPr lang="en">
                <a:solidFill>
                  <a:srgbClr val="000000"/>
                </a:solidFill>
              </a:rPr>
              <a:t>(m/s)</a:t>
            </a:r>
            <a:endParaRPr/>
          </a:p>
        </p:txBody>
      </p:sp>
      <p:sp>
        <p:nvSpPr>
          <p:cNvPr id="408" name="Google Shape;408;p38"/>
          <p:cNvSpPr txBox="1"/>
          <p:nvPr/>
        </p:nvSpPr>
        <p:spPr>
          <a:xfrm rot="-5398241">
            <a:off x="733846" y="994894"/>
            <a:ext cx="58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0%</a:t>
            </a:r>
            <a:endParaRPr>
              <a:solidFill>
                <a:schemeClr val="dk2"/>
              </a:solidFill>
              <a:latin typeface="Roboto"/>
              <a:ea typeface="Roboto"/>
              <a:cs typeface="Roboto"/>
              <a:sym typeface="Roboto"/>
            </a:endParaRPr>
          </a:p>
        </p:txBody>
      </p:sp>
      <p:sp>
        <p:nvSpPr>
          <p:cNvPr id="409" name="Google Shape;409;p38"/>
          <p:cNvSpPr txBox="1"/>
          <p:nvPr/>
        </p:nvSpPr>
        <p:spPr>
          <a:xfrm rot="-5398241">
            <a:off x="733846" y="1917069"/>
            <a:ext cx="58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10%</a:t>
            </a:r>
            <a:endParaRPr>
              <a:solidFill>
                <a:schemeClr val="dk2"/>
              </a:solidFill>
              <a:latin typeface="Roboto"/>
              <a:ea typeface="Roboto"/>
              <a:cs typeface="Roboto"/>
              <a:sym typeface="Roboto"/>
            </a:endParaRPr>
          </a:p>
        </p:txBody>
      </p:sp>
      <p:sp>
        <p:nvSpPr>
          <p:cNvPr id="410" name="Google Shape;410;p38"/>
          <p:cNvSpPr txBox="1"/>
          <p:nvPr/>
        </p:nvSpPr>
        <p:spPr>
          <a:xfrm rot="-5398241">
            <a:off x="733821" y="2839244"/>
            <a:ext cx="58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15%</a:t>
            </a:r>
            <a:endParaRPr>
              <a:solidFill>
                <a:schemeClr val="dk2"/>
              </a:solidFill>
              <a:latin typeface="Roboto"/>
              <a:ea typeface="Roboto"/>
              <a:cs typeface="Roboto"/>
              <a:sym typeface="Roboto"/>
            </a:endParaRPr>
          </a:p>
        </p:txBody>
      </p:sp>
      <p:sp>
        <p:nvSpPr>
          <p:cNvPr id="411" name="Google Shape;411;p38"/>
          <p:cNvSpPr txBox="1"/>
          <p:nvPr/>
        </p:nvSpPr>
        <p:spPr>
          <a:xfrm rot="-5398241">
            <a:off x="733158" y="3761419"/>
            <a:ext cx="58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20%</a:t>
            </a:r>
            <a:endParaRPr>
              <a:solidFill>
                <a:schemeClr val="dk2"/>
              </a:solidFill>
              <a:latin typeface="Roboto"/>
              <a:ea typeface="Roboto"/>
              <a:cs typeface="Roboto"/>
              <a:sym typeface="Roboto"/>
            </a:endParaRPr>
          </a:p>
        </p:txBody>
      </p:sp>
      <p:sp>
        <p:nvSpPr>
          <p:cNvPr id="412" name="Google Shape;412;p38"/>
          <p:cNvSpPr txBox="1"/>
          <p:nvPr/>
        </p:nvSpPr>
        <p:spPr>
          <a:xfrm rot="-5400000">
            <a:off x="-828450" y="2365450"/>
            <a:ext cx="3001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Roboto"/>
                <a:ea typeface="Roboto"/>
                <a:cs typeface="Roboto"/>
                <a:sym typeface="Roboto"/>
              </a:rPr>
              <a:t>Material Contrast</a:t>
            </a:r>
            <a:endParaRPr sz="1800">
              <a:solidFill>
                <a:schemeClr val="dk2"/>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9"/>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Looking at the stress</a:t>
            </a:r>
            <a:endParaRPr/>
          </a:p>
        </p:txBody>
      </p:sp>
      <p:pic>
        <p:nvPicPr>
          <p:cNvPr id="418" name="Google Shape;418;p39"/>
          <p:cNvPicPr preferRelativeResize="0"/>
          <p:nvPr/>
        </p:nvPicPr>
        <p:blipFill>
          <a:blip r:embed="rId3">
            <a:alphaModFix/>
          </a:blip>
          <a:stretch>
            <a:fillRect/>
          </a:stretch>
        </p:blipFill>
        <p:spPr>
          <a:xfrm>
            <a:off x="152400" y="1032375"/>
            <a:ext cx="8839201" cy="2531658"/>
          </a:xfrm>
          <a:prstGeom prst="rect">
            <a:avLst/>
          </a:prstGeom>
          <a:noFill/>
          <a:ln>
            <a:noFill/>
          </a:ln>
        </p:spPr>
      </p:pic>
      <p:cxnSp>
        <p:nvCxnSpPr>
          <p:cNvPr id="419" name="Google Shape;419;p39"/>
          <p:cNvCxnSpPr/>
          <p:nvPr/>
        </p:nvCxnSpPr>
        <p:spPr>
          <a:xfrm rot="10800000" flipH="1">
            <a:off x="742000" y="3356875"/>
            <a:ext cx="201300" cy="795900"/>
          </a:xfrm>
          <a:prstGeom prst="straightConnector1">
            <a:avLst/>
          </a:prstGeom>
          <a:noFill/>
          <a:ln w="9525" cap="flat" cmpd="sng">
            <a:solidFill>
              <a:srgbClr val="595959"/>
            </a:solidFill>
            <a:prstDash val="solid"/>
            <a:round/>
            <a:headEnd type="none" w="med" len="med"/>
            <a:tailEnd type="triangle" w="med" len="med"/>
          </a:ln>
        </p:spPr>
      </p:cxnSp>
      <p:sp>
        <p:nvSpPr>
          <p:cNvPr id="420" name="Google Shape;420;p39"/>
          <p:cNvSpPr txBox="1"/>
          <p:nvPr/>
        </p:nvSpPr>
        <p:spPr>
          <a:xfrm>
            <a:off x="0" y="4109050"/>
            <a:ext cx="2316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Bimaterial induced normal stress perturbation</a:t>
            </a:r>
            <a:r>
              <a:rPr lang="en">
                <a:solidFill>
                  <a:srgbClr val="000000"/>
                </a:solidFill>
              </a:rPr>
              <a:t> </a:t>
            </a:r>
            <a:endParaRPr>
              <a:solidFill>
                <a:srgbClr val="000000"/>
              </a:solidFill>
            </a:endParaRPr>
          </a:p>
        </p:txBody>
      </p:sp>
      <p:cxnSp>
        <p:nvCxnSpPr>
          <p:cNvPr id="421" name="Google Shape;421;p39"/>
          <p:cNvCxnSpPr/>
          <p:nvPr/>
        </p:nvCxnSpPr>
        <p:spPr>
          <a:xfrm rot="10800000" flipH="1">
            <a:off x="4370700" y="3211875"/>
            <a:ext cx="201300" cy="795900"/>
          </a:xfrm>
          <a:prstGeom prst="straightConnector1">
            <a:avLst/>
          </a:prstGeom>
          <a:noFill/>
          <a:ln w="9525" cap="flat" cmpd="sng">
            <a:solidFill>
              <a:srgbClr val="595959"/>
            </a:solidFill>
            <a:prstDash val="solid"/>
            <a:round/>
            <a:headEnd type="none" w="med" len="med"/>
            <a:tailEnd type="triangle" w="med" len="med"/>
          </a:ln>
        </p:spPr>
      </p:cxnSp>
      <p:sp>
        <p:nvSpPr>
          <p:cNvPr id="422" name="Google Shape;422;p39"/>
          <p:cNvSpPr txBox="1"/>
          <p:nvPr/>
        </p:nvSpPr>
        <p:spPr>
          <a:xfrm>
            <a:off x="3275250" y="4023225"/>
            <a:ext cx="2316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Larger normal stress reduction on branch</a:t>
            </a:r>
            <a:endParaRPr>
              <a:solidFill>
                <a:schemeClr val="dk2"/>
              </a:solidFill>
              <a:latin typeface="Roboto"/>
              <a:ea typeface="Roboto"/>
              <a:cs typeface="Roboto"/>
              <a:sym typeface="Roboto"/>
            </a:endParaRPr>
          </a:p>
        </p:txBody>
      </p:sp>
      <p:cxnSp>
        <p:nvCxnSpPr>
          <p:cNvPr id="423" name="Google Shape;423;p39"/>
          <p:cNvCxnSpPr/>
          <p:nvPr/>
        </p:nvCxnSpPr>
        <p:spPr>
          <a:xfrm>
            <a:off x="4022275" y="1032375"/>
            <a:ext cx="273000" cy="437400"/>
          </a:xfrm>
          <a:prstGeom prst="straightConnector1">
            <a:avLst/>
          </a:prstGeom>
          <a:noFill/>
          <a:ln w="9525" cap="flat" cmpd="sng">
            <a:solidFill>
              <a:srgbClr val="595959"/>
            </a:solidFill>
            <a:prstDash val="solid"/>
            <a:round/>
            <a:headEnd type="none" w="med" len="med"/>
            <a:tailEnd type="triangle" w="med" len="med"/>
          </a:ln>
        </p:spPr>
      </p:cxnSp>
      <p:sp>
        <p:nvSpPr>
          <p:cNvPr id="424" name="Google Shape;424;p39"/>
          <p:cNvSpPr txBox="1"/>
          <p:nvPr/>
        </p:nvSpPr>
        <p:spPr>
          <a:xfrm>
            <a:off x="2958825" y="536625"/>
            <a:ext cx="2316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Larger shear stress increase on branch</a:t>
            </a:r>
            <a:endParaRPr>
              <a:solidFill>
                <a:schemeClr val="dk2"/>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40"/>
          <p:cNvPicPr preferRelativeResize="0"/>
          <p:nvPr/>
        </p:nvPicPr>
        <p:blipFill rotWithShape="1">
          <a:blip r:embed="rId3">
            <a:alphaModFix/>
          </a:blip>
          <a:srcRect l="28019" r="28329"/>
          <a:stretch/>
        </p:blipFill>
        <p:spPr>
          <a:xfrm>
            <a:off x="2091031" y="1399032"/>
            <a:ext cx="1030699" cy="2285999"/>
          </a:xfrm>
          <a:prstGeom prst="rect">
            <a:avLst/>
          </a:prstGeom>
          <a:noFill/>
          <a:ln>
            <a:noFill/>
          </a:ln>
        </p:spPr>
      </p:pic>
      <p:pic>
        <p:nvPicPr>
          <p:cNvPr id="430" name="Google Shape;430;p40"/>
          <p:cNvPicPr preferRelativeResize="0"/>
          <p:nvPr/>
        </p:nvPicPr>
        <p:blipFill rotWithShape="1">
          <a:blip r:embed="rId4">
            <a:alphaModFix/>
          </a:blip>
          <a:srcRect l="28221" r="28125"/>
          <a:stretch/>
        </p:blipFill>
        <p:spPr>
          <a:xfrm>
            <a:off x="3130490" y="1405355"/>
            <a:ext cx="1030699" cy="2273382"/>
          </a:xfrm>
          <a:prstGeom prst="rect">
            <a:avLst/>
          </a:prstGeom>
          <a:noFill/>
          <a:ln>
            <a:noFill/>
          </a:ln>
        </p:spPr>
      </p:pic>
      <p:pic>
        <p:nvPicPr>
          <p:cNvPr id="431" name="Google Shape;431;p40"/>
          <p:cNvPicPr preferRelativeResize="0"/>
          <p:nvPr/>
        </p:nvPicPr>
        <p:blipFill rotWithShape="1">
          <a:blip r:embed="rId5">
            <a:alphaModFix/>
          </a:blip>
          <a:srcRect l="27810" r="28539"/>
          <a:stretch/>
        </p:blipFill>
        <p:spPr>
          <a:xfrm>
            <a:off x="4169950" y="1400784"/>
            <a:ext cx="1030699" cy="2282514"/>
          </a:xfrm>
          <a:prstGeom prst="rect">
            <a:avLst/>
          </a:prstGeom>
          <a:noFill/>
          <a:ln>
            <a:noFill/>
          </a:ln>
        </p:spPr>
      </p:pic>
      <p:pic>
        <p:nvPicPr>
          <p:cNvPr id="432" name="Google Shape;432;p40"/>
          <p:cNvPicPr preferRelativeResize="0"/>
          <p:nvPr/>
        </p:nvPicPr>
        <p:blipFill rotWithShape="1">
          <a:blip r:embed="rId6">
            <a:alphaModFix/>
          </a:blip>
          <a:srcRect l="28138" r="28208"/>
          <a:stretch/>
        </p:blipFill>
        <p:spPr>
          <a:xfrm>
            <a:off x="1051560" y="1401919"/>
            <a:ext cx="1030699" cy="2280252"/>
          </a:xfrm>
          <a:prstGeom prst="rect">
            <a:avLst/>
          </a:prstGeom>
          <a:noFill/>
          <a:ln>
            <a:noFill/>
          </a:ln>
        </p:spPr>
      </p:pic>
      <p:sp>
        <p:nvSpPr>
          <p:cNvPr id="433" name="Google Shape;433;p40"/>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 Main Fault Right Lateral, Branch Right Lateral</a:t>
            </a:r>
            <a:endParaRPr/>
          </a:p>
        </p:txBody>
      </p:sp>
      <p:sp>
        <p:nvSpPr>
          <p:cNvPr id="434" name="Google Shape;434;p40"/>
          <p:cNvSpPr txBox="1"/>
          <p:nvPr/>
        </p:nvSpPr>
        <p:spPr>
          <a:xfrm>
            <a:off x="1287702"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0%</a:t>
            </a:r>
            <a:endParaRPr>
              <a:solidFill>
                <a:schemeClr val="dk2"/>
              </a:solidFill>
              <a:latin typeface="Roboto"/>
              <a:ea typeface="Roboto"/>
              <a:cs typeface="Roboto"/>
              <a:sym typeface="Roboto"/>
            </a:endParaRPr>
          </a:p>
        </p:txBody>
      </p:sp>
      <p:sp>
        <p:nvSpPr>
          <p:cNvPr id="435" name="Google Shape;435;p40"/>
          <p:cNvSpPr txBox="1"/>
          <p:nvPr/>
        </p:nvSpPr>
        <p:spPr>
          <a:xfrm>
            <a:off x="2308244"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10%</a:t>
            </a:r>
            <a:endParaRPr>
              <a:solidFill>
                <a:schemeClr val="dk2"/>
              </a:solidFill>
              <a:latin typeface="Roboto"/>
              <a:ea typeface="Roboto"/>
              <a:cs typeface="Roboto"/>
              <a:sym typeface="Roboto"/>
            </a:endParaRPr>
          </a:p>
        </p:txBody>
      </p:sp>
      <p:sp>
        <p:nvSpPr>
          <p:cNvPr id="436" name="Google Shape;436;p40"/>
          <p:cNvSpPr txBox="1"/>
          <p:nvPr/>
        </p:nvSpPr>
        <p:spPr>
          <a:xfrm>
            <a:off x="3442174"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15%</a:t>
            </a:r>
            <a:endParaRPr>
              <a:solidFill>
                <a:schemeClr val="dk2"/>
              </a:solidFill>
              <a:latin typeface="Roboto"/>
              <a:ea typeface="Roboto"/>
              <a:cs typeface="Roboto"/>
              <a:sym typeface="Roboto"/>
            </a:endParaRPr>
          </a:p>
        </p:txBody>
      </p:sp>
      <p:sp>
        <p:nvSpPr>
          <p:cNvPr id="437" name="Google Shape;437;p40"/>
          <p:cNvSpPr txBox="1"/>
          <p:nvPr/>
        </p:nvSpPr>
        <p:spPr>
          <a:xfrm>
            <a:off x="4448226"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20%</a:t>
            </a:r>
            <a:endParaRPr>
              <a:solidFill>
                <a:schemeClr val="dk2"/>
              </a:solidFill>
              <a:latin typeface="Roboto"/>
              <a:ea typeface="Roboto"/>
              <a:cs typeface="Roboto"/>
              <a:sym typeface="Roboto"/>
            </a:endParaRPr>
          </a:p>
        </p:txBody>
      </p:sp>
      <p:sp>
        <p:nvSpPr>
          <p:cNvPr id="438" name="Google Shape;438;p40"/>
          <p:cNvSpPr txBox="1"/>
          <p:nvPr/>
        </p:nvSpPr>
        <p:spPr>
          <a:xfrm>
            <a:off x="2308259" y="1024950"/>
            <a:ext cx="1897500" cy="357000"/>
          </a:xfrm>
          <a:prstGeom prst="rect">
            <a:avLst/>
          </a:prstGeom>
          <a:noFill/>
          <a:ln>
            <a:noFill/>
          </a:ln>
        </p:spPr>
        <p:txBody>
          <a:bodyPr spcFirstLastPara="1" wrap="square" lIns="70100" tIns="70100" rIns="70100" bIns="70100"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Material contrast </a:t>
            </a:r>
            <a:endParaRPr>
              <a:solidFill>
                <a:schemeClr val="dk2"/>
              </a:solidFill>
              <a:latin typeface="Roboto"/>
              <a:ea typeface="Roboto"/>
              <a:cs typeface="Roboto"/>
              <a:sym typeface="Roboto"/>
            </a:endParaRPr>
          </a:p>
        </p:txBody>
      </p:sp>
      <p:sp>
        <p:nvSpPr>
          <p:cNvPr id="439" name="Google Shape;439;p40"/>
          <p:cNvSpPr txBox="1"/>
          <p:nvPr/>
        </p:nvSpPr>
        <p:spPr>
          <a:xfrm>
            <a:off x="521326" y="1504776"/>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7.00 MPa</a:t>
            </a:r>
            <a:endParaRPr>
              <a:solidFill>
                <a:schemeClr val="dk2"/>
              </a:solidFill>
              <a:latin typeface="Roboto"/>
              <a:ea typeface="Roboto"/>
              <a:cs typeface="Roboto"/>
              <a:sym typeface="Roboto"/>
            </a:endParaRPr>
          </a:p>
        </p:txBody>
      </p:sp>
      <p:sp>
        <p:nvSpPr>
          <p:cNvPr id="440" name="Google Shape;440;p40"/>
          <p:cNvSpPr txBox="1"/>
          <p:nvPr/>
        </p:nvSpPr>
        <p:spPr>
          <a:xfrm>
            <a:off x="521326" y="2288431"/>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7.50 MPa</a:t>
            </a:r>
            <a:endParaRPr>
              <a:solidFill>
                <a:schemeClr val="dk2"/>
              </a:solidFill>
              <a:latin typeface="Roboto"/>
              <a:ea typeface="Roboto"/>
              <a:cs typeface="Roboto"/>
              <a:sym typeface="Roboto"/>
            </a:endParaRPr>
          </a:p>
        </p:txBody>
      </p:sp>
      <p:sp>
        <p:nvSpPr>
          <p:cNvPr id="441" name="Google Shape;441;p40"/>
          <p:cNvSpPr txBox="1"/>
          <p:nvPr/>
        </p:nvSpPr>
        <p:spPr>
          <a:xfrm>
            <a:off x="521326" y="3072098"/>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8.00MPa</a:t>
            </a:r>
            <a:endParaRPr>
              <a:solidFill>
                <a:schemeClr val="dk2"/>
              </a:solidFill>
              <a:latin typeface="Roboto"/>
              <a:ea typeface="Roboto"/>
              <a:cs typeface="Roboto"/>
              <a:sym typeface="Roboto"/>
            </a:endParaRPr>
          </a:p>
        </p:txBody>
      </p:sp>
      <p:sp>
        <p:nvSpPr>
          <p:cNvPr id="442" name="Google Shape;442;p40"/>
          <p:cNvSpPr txBox="1"/>
          <p:nvPr/>
        </p:nvSpPr>
        <p:spPr>
          <a:xfrm rot="-5400000">
            <a:off x="-413000" y="2358975"/>
            <a:ext cx="15681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Shear Stress</a:t>
            </a:r>
            <a:endParaRPr>
              <a:solidFill>
                <a:schemeClr val="dk2"/>
              </a:solidFill>
              <a:latin typeface="Roboto"/>
              <a:ea typeface="Roboto"/>
              <a:cs typeface="Roboto"/>
              <a:sym typeface="Roboto"/>
            </a:endParaRPr>
          </a:p>
        </p:txBody>
      </p:sp>
      <p:sp>
        <p:nvSpPr>
          <p:cNvPr id="443" name="Google Shape;443;p40"/>
          <p:cNvSpPr txBox="1"/>
          <p:nvPr/>
        </p:nvSpPr>
        <p:spPr>
          <a:xfrm>
            <a:off x="2190863" y="3702107"/>
            <a:ext cx="1365300" cy="3264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sz="1200">
                <a:solidFill>
                  <a:schemeClr val="dk2"/>
                </a:solidFill>
                <a:latin typeface="Roboto"/>
                <a:ea typeface="Roboto"/>
                <a:cs typeface="Roboto"/>
                <a:sym typeface="Roboto"/>
              </a:rPr>
              <a:t>Slip (m)</a:t>
            </a:r>
            <a:endParaRPr sz="1200">
              <a:solidFill>
                <a:schemeClr val="dk2"/>
              </a:solidFill>
              <a:latin typeface="Roboto"/>
              <a:ea typeface="Roboto"/>
              <a:cs typeface="Roboto"/>
              <a:sym typeface="Roboto"/>
            </a:endParaRPr>
          </a:p>
        </p:txBody>
      </p:sp>
      <p:pic>
        <p:nvPicPr>
          <p:cNvPr id="444" name="Google Shape;444;p40"/>
          <p:cNvPicPr preferRelativeResize="0"/>
          <p:nvPr/>
        </p:nvPicPr>
        <p:blipFill rotWithShape="1">
          <a:blip r:embed="rId7">
            <a:alphaModFix/>
          </a:blip>
          <a:srcRect l="4377" r="4985"/>
          <a:stretch/>
        </p:blipFill>
        <p:spPr>
          <a:xfrm>
            <a:off x="1749637" y="3960750"/>
            <a:ext cx="2153975" cy="508750"/>
          </a:xfrm>
          <a:prstGeom prst="rect">
            <a:avLst/>
          </a:prstGeom>
          <a:noFill/>
          <a:ln>
            <a:noFill/>
          </a:ln>
        </p:spPr>
      </p:pic>
      <p:sp>
        <p:nvSpPr>
          <p:cNvPr id="445" name="Google Shape;445;p40"/>
          <p:cNvSpPr txBox="1"/>
          <p:nvPr/>
        </p:nvSpPr>
        <p:spPr>
          <a:xfrm>
            <a:off x="5664925" y="1925250"/>
            <a:ext cx="2916000" cy="1293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As material contrast increases, the branch becomes </a:t>
            </a:r>
            <a:r>
              <a:rPr lang="en" sz="1800" b="1">
                <a:solidFill>
                  <a:schemeClr val="dk2"/>
                </a:solidFill>
                <a:latin typeface="Roboto"/>
                <a:ea typeface="Roboto"/>
                <a:cs typeface="Roboto"/>
                <a:sym typeface="Roboto"/>
              </a:rPr>
              <a:t>less</a:t>
            </a:r>
            <a:r>
              <a:rPr lang="en" sz="1800">
                <a:solidFill>
                  <a:schemeClr val="dk2"/>
                </a:solidFill>
                <a:latin typeface="Roboto"/>
                <a:ea typeface="Roboto"/>
                <a:cs typeface="Roboto"/>
                <a:sym typeface="Roboto"/>
              </a:rPr>
              <a:t> favorable to rupture.</a:t>
            </a:r>
            <a:endParaRPr sz="1800">
              <a:solidFill>
                <a:schemeClr val="dk2"/>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41"/>
          <p:cNvPicPr preferRelativeResize="0"/>
          <p:nvPr/>
        </p:nvPicPr>
        <p:blipFill rotWithShape="1">
          <a:blip r:embed="rId3">
            <a:alphaModFix/>
          </a:blip>
          <a:srcRect l="27744" r="28466"/>
          <a:stretch/>
        </p:blipFill>
        <p:spPr>
          <a:xfrm>
            <a:off x="2085974" y="1412785"/>
            <a:ext cx="1034417" cy="2276784"/>
          </a:xfrm>
          <a:prstGeom prst="rect">
            <a:avLst/>
          </a:prstGeom>
          <a:noFill/>
          <a:ln>
            <a:noFill/>
          </a:ln>
        </p:spPr>
      </p:pic>
      <p:pic>
        <p:nvPicPr>
          <p:cNvPr id="451" name="Google Shape;451;p41"/>
          <p:cNvPicPr preferRelativeResize="0"/>
          <p:nvPr/>
        </p:nvPicPr>
        <p:blipFill rotWithShape="1">
          <a:blip r:embed="rId4">
            <a:alphaModFix/>
          </a:blip>
          <a:srcRect l="27722" r="28488"/>
          <a:stretch/>
        </p:blipFill>
        <p:spPr>
          <a:xfrm>
            <a:off x="3120389" y="1408176"/>
            <a:ext cx="1034417" cy="2285999"/>
          </a:xfrm>
          <a:prstGeom prst="rect">
            <a:avLst/>
          </a:prstGeom>
          <a:noFill/>
          <a:ln>
            <a:noFill/>
          </a:ln>
        </p:spPr>
      </p:pic>
      <p:pic>
        <p:nvPicPr>
          <p:cNvPr id="452" name="Google Shape;452;p41"/>
          <p:cNvPicPr preferRelativeResize="0"/>
          <p:nvPr/>
        </p:nvPicPr>
        <p:blipFill rotWithShape="1">
          <a:blip r:embed="rId5">
            <a:alphaModFix/>
          </a:blip>
          <a:srcRect l="27884" r="28326"/>
          <a:stretch/>
        </p:blipFill>
        <p:spPr>
          <a:xfrm>
            <a:off x="4154804" y="1408176"/>
            <a:ext cx="1034417" cy="2285999"/>
          </a:xfrm>
          <a:prstGeom prst="rect">
            <a:avLst/>
          </a:prstGeom>
          <a:noFill/>
          <a:ln>
            <a:noFill/>
          </a:ln>
        </p:spPr>
      </p:pic>
      <p:pic>
        <p:nvPicPr>
          <p:cNvPr id="453" name="Google Shape;453;p41"/>
          <p:cNvPicPr preferRelativeResize="0"/>
          <p:nvPr/>
        </p:nvPicPr>
        <p:blipFill rotWithShape="1">
          <a:blip r:embed="rId6">
            <a:alphaModFix/>
          </a:blip>
          <a:srcRect l="27758" r="28450"/>
          <a:stretch/>
        </p:blipFill>
        <p:spPr>
          <a:xfrm>
            <a:off x="1051560" y="1412785"/>
            <a:ext cx="1034417" cy="2276784"/>
          </a:xfrm>
          <a:prstGeom prst="rect">
            <a:avLst/>
          </a:prstGeom>
          <a:noFill/>
          <a:ln>
            <a:noFill/>
          </a:ln>
        </p:spPr>
      </p:pic>
      <p:sp>
        <p:nvSpPr>
          <p:cNvPr id="454" name="Google Shape;454;p41"/>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 Main Fault Left Lateral, Branch Left Lateral</a:t>
            </a:r>
            <a:endParaRPr/>
          </a:p>
          <a:p>
            <a:pPr marL="0" lvl="0" indent="0" algn="l" rtl="0">
              <a:spcBef>
                <a:spcPts val="0"/>
              </a:spcBef>
              <a:spcAft>
                <a:spcPts val="0"/>
              </a:spcAft>
              <a:buNone/>
            </a:pPr>
            <a:endParaRPr/>
          </a:p>
        </p:txBody>
      </p:sp>
      <p:sp>
        <p:nvSpPr>
          <p:cNvPr id="455" name="Google Shape;455;p41"/>
          <p:cNvSpPr txBox="1"/>
          <p:nvPr/>
        </p:nvSpPr>
        <p:spPr>
          <a:xfrm>
            <a:off x="1287702"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0%</a:t>
            </a:r>
            <a:endParaRPr>
              <a:solidFill>
                <a:schemeClr val="dk2"/>
              </a:solidFill>
              <a:latin typeface="Roboto"/>
              <a:ea typeface="Roboto"/>
              <a:cs typeface="Roboto"/>
              <a:sym typeface="Roboto"/>
            </a:endParaRPr>
          </a:p>
        </p:txBody>
      </p:sp>
      <p:sp>
        <p:nvSpPr>
          <p:cNvPr id="456" name="Google Shape;456;p41"/>
          <p:cNvSpPr txBox="1"/>
          <p:nvPr/>
        </p:nvSpPr>
        <p:spPr>
          <a:xfrm>
            <a:off x="2308244"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10%</a:t>
            </a:r>
            <a:endParaRPr>
              <a:solidFill>
                <a:schemeClr val="dk2"/>
              </a:solidFill>
              <a:latin typeface="Roboto"/>
              <a:ea typeface="Roboto"/>
              <a:cs typeface="Roboto"/>
              <a:sym typeface="Roboto"/>
            </a:endParaRPr>
          </a:p>
        </p:txBody>
      </p:sp>
      <p:sp>
        <p:nvSpPr>
          <p:cNvPr id="457" name="Google Shape;457;p41"/>
          <p:cNvSpPr txBox="1"/>
          <p:nvPr/>
        </p:nvSpPr>
        <p:spPr>
          <a:xfrm>
            <a:off x="3442174"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15%</a:t>
            </a:r>
            <a:endParaRPr>
              <a:solidFill>
                <a:schemeClr val="dk2"/>
              </a:solidFill>
              <a:latin typeface="Roboto"/>
              <a:ea typeface="Roboto"/>
              <a:cs typeface="Roboto"/>
              <a:sym typeface="Roboto"/>
            </a:endParaRPr>
          </a:p>
        </p:txBody>
      </p:sp>
      <p:sp>
        <p:nvSpPr>
          <p:cNvPr id="458" name="Google Shape;458;p41"/>
          <p:cNvSpPr txBox="1"/>
          <p:nvPr/>
        </p:nvSpPr>
        <p:spPr>
          <a:xfrm>
            <a:off x="4448226" y="1305689"/>
            <a:ext cx="5337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20%</a:t>
            </a:r>
            <a:endParaRPr>
              <a:solidFill>
                <a:schemeClr val="dk2"/>
              </a:solidFill>
              <a:latin typeface="Roboto"/>
              <a:ea typeface="Roboto"/>
              <a:cs typeface="Roboto"/>
              <a:sym typeface="Roboto"/>
            </a:endParaRPr>
          </a:p>
        </p:txBody>
      </p:sp>
      <p:sp>
        <p:nvSpPr>
          <p:cNvPr id="459" name="Google Shape;459;p41"/>
          <p:cNvSpPr txBox="1"/>
          <p:nvPr/>
        </p:nvSpPr>
        <p:spPr>
          <a:xfrm>
            <a:off x="2308259" y="1024950"/>
            <a:ext cx="1897500" cy="357000"/>
          </a:xfrm>
          <a:prstGeom prst="rect">
            <a:avLst/>
          </a:prstGeom>
          <a:noFill/>
          <a:ln>
            <a:noFill/>
          </a:ln>
        </p:spPr>
        <p:txBody>
          <a:bodyPr spcFirstLastPara="1" wrap="square" lIns="70100" tIns="70100" rIns="70100" bIns="70100"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Material contrast </a:t>
            </a:r>
            <a:endParaRPr>
              <a:solidFill>
                <a:schemeClr val="dk2"/>
              </a:solidFill>
              <a:latin typeface="Roboto"/>
              <a:ea typeface="Roboto"/>
              <a:cs typeface="Roboto"/>
              <a:sym typeface="Roboto"/>
            </a:endParaRPr>
          </a:p>
        </p:txBody>
      </p:sp>
      <p:sp>
        <p:nvSpPr>
          <p:cNvPr id="460" name="Google Shape;460;p41"/>
          <p:cNvSpPr txBox="1"/>
          <p:nvPr/>
        </p:nvSpPr>
        <p:spPr>
          <a:xfrm>
            <a:off x="521326" y="1504776"/>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6.50 MPa</a:t>
            </a:r>
            <a:endParaRPr>
              <a:solidFill>
                <a:schemeClr val="dk2"/>
              </a:solidFill>
              <a:latin typeface="Roboto"/>
              <a:ea typeface="Roboto"/>
              <a:cs typeface="Roboto"/>
              <a:sym typeface="Roboto"/>
            </a:endParaRPr>
          </a:p>
        </p:txBody>
      </p:sp>
      <p:sp>
        <p:nvSpPr>
          <p:cNvPr id="461" name="Google Shape;461;p41"/>
          <p:cNvSpPr txBox="1"/>
          <p:nvPr/>
        </p:nvSpPr>
        <p:spPr>
          <a:xfrm>
            <a:off x="521326" y="2288431"/>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6.75 MPa</a:t>
            </a:r>
            <a:endParaRPr>
              <a:solidFill>
                <a:schemeClr val="dk2"/>
              </a:solidFill>
              <a:latin typeface="Roboto"/>
              <a:ea typeface="Roboto"/>
              <a:cs typeface="Roboto"/>
              <a:sym typeface="Roboto"/>
            </a:endParaRPr>
          </a:p>
        </p:txBody>
      </p:sp>
      <p:sp>
        <p:nvSpPr>
          <p:cNvPr id="462" name="Google Shape;462;p41"/>
          <p:cNvSpPr txBox="1"/>
          <p:nvPr/>
        </p:nvSpPr>
        <p:spPr>
          <a:xfrm>
            <a:off x="521326" y="3072098"/>
            <a:ext cx="533700" cy="5727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7.00MPa</a:t>
            </a:r>
            <a:endParaRPr>
              <a:solidFill>
                <a:schemeClr val="dk2"/>
              </a:solidFill>
              <a:latin typeface="Roboto"/>
              <a:ea typeface="Roboto"/>
              <a:cs typeface="Roboto"/>
              <a:sym typeface="Roboto"/>
            </a:endParaRPr>
          </a:p>
        </p:txBody>
      </p:sp>
      <p:sp>
        <p:nvSpPr>
          <p:cNvPr id="463" name="Google Shape;463;p41"/>
          <p:cNvSpPr txBox="1"/>
          <p:nvPr/>
        </p:nvSpPr>
        <p:spPr>
          <a:xfrm rot="-5400000">
            <a:off x="-413000" y="2358975"/>
            <a:ext cx="15681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Shear Stress</a:t>
            </a:r>
            <a:endParaRPr>
              <a:solidFill>
                <a:schemeClr val="dk2"/>
              </a:solidFill>
              <a:latin typeface="Roboto"/>
              <a:ea typeface="Roboto"/>
              <a:cs typeface="Roboto"/>
              <a:sym typeface="Roboto"/>
            </a:endParaRPr>
          </a:p>
        </p:txBody>
      </p:sp>
      <p:sp>
        <p:nvSpPr>
          <p:cNvPr id="464" name="Google Shape;464;p41"/>
          <p:cNvSpPr txBox="1"/>
          <p:nvPr/>
        </p:nvSpPr>
        <p:spPr>
          <a:xfrm>
            <a:off x="2190863" y="3702107"/>
            <a:ext cx="1365300" cy="3264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sz="1200">
                <a:solidFill>
                  <a:schemeClr val="dk2"/>
                </a:solidFill>
                <a:latin typeface="Roboto"/>
                <a:ea typeface="Roboto"/>
                <a:cs typeface="Roboto"/>
                <a:sym typeface="Roboto"/>
              </a:rPr>
              <a:t>Slip (m)</a:t>
            </a:r>
            <a:endParaRPr sz="1200">
              <a:solidFill>
                <a:schemeClr val="dk2"/>
              </a:solidFill>
              <a:latin typeface="Roboto"/>
              <a:ea typeface="Roboto"/>
              <a:cs typeface="Roboto"/>
              <a:sym typeface="Roboto"/>
            </a:endParaRPr>
          </a:p>
        </p:txBody>
      </p:sp>
      <p:pic>
        <p:nvPicPr>
          <p:cNvPr id="465" name="Google Shape;465;p41"/>
          <p:cNvPicPr preferRelativeResize="0"/>
          <p:nvPr/>
        </p:nvPicPr>
        <p:blipFill rotWithShape="1">
          <a:blip r:embed="rId7">
            <a:alphaModFix/>
          </a:blip>
          <a:srcRect l="4377" r="4985"/>
          <a:stretch/>
        </p:blipFill>
        <p:spPr>
          <a:xfrm>
            <a:off x="1749637" y="3960750"/>
            <a:ext cx="2153975" cy="508750"/>
          </a:xfrm>
          <a:prstGeom prst="rect">
            <a:avLst/>
          </a:prstGeom>
          <a:noFill/>
          <a:ln>
            <a:noFill/>
          </a:ln>
        </p:spPr>
      </p:pic>
      <p:sp>
        <p:nvSpPr>
          <p:cNvPr id="466" name="Google Shape;466;p41"/>
          <p:cNvSpPr txBox="1"/>
          <p:nvPr/>
        </p:nvSpPr>
        <p:spPr>
          <a:xfrm>
            <a:off x="5664925" y="1925250"/>
            <a:ext cx="2916000" cy="1293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As material contrast increases, the branch becomes </a:t>
            </a:r>
            <a:r>
              <a:rPr lang="en" sz="1800" b="1">
                <a:solidFill>
                  <a:schemeClr val="dk2"/>
                </a:solidFill>
                <a:latin typeface="Roboto"/>
                <a:ea typeface="Roboto"/>
                <a:cs typeface="Roboto"/>
                <a:sym typeface="Roboto"/>
              </a:rPr>
              <a:t>less</a:t>
            </a:r>
            <a:r>
              <a:rPr lang="en" sz="1800">
                <a:solidFill>
                  <a:schemeClr val="dk2"/>
                </a:solidFill>
                <a:latin typeface="Roboto"/>
                <a:ea typeface="Roboto"/>
                <a:cs typeface="Roboto"/>
                <a:sym typeface="Roboto"/>
              </a:rPr>
              <a:t> favorable to rupture.</a:t>
            </a:r>
            <a:endParaRPr sz="1800">
              <a:solidFill>
                <a:schemeClr val="dk2"/>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Geometric complexities on fault systems</a:t>
            </a:r>
            <a:endParaRPr/>
          </a:p>
        </p:txBody>
      </p:sp>
      <p:sp>
        <p:nvSpPr>
          <p:cNvPr id="105" name="Google Shape;105;p15"/>
          <p:cNvSpPr txBox="1">
            <a:spLocks noGrp="1"/>
          </p:cNvSpPr>
          <p:nvPr>
            <p:ph type="body" idx="1"/>
          </p:nvPr>
        </p:nvSpPr>
        <p:spPr>
          <a:xfrm>
            <a:off x="311700" y="1229875"/>
            <a:ext cx="8520600" cy="688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200" b="1"/>
              <a:t>Importance:</a:t>
            </a:r>
            <a:r>
              <a:rPr lang="en" sz="7200"/>
              <a:t> complex regions along a fault may influence rupture behavior; could conditionally terminate, redirect or allow continuation of rupture.</a:t>
            </a:r>
            <a:endParaRPr/>
          </a:p>
          <a:p>
            <a:pPr marL="0" lvl="0" indent="0" algn="l" rtl="0">
              <a:spcBef>
                <a:spcPts val="1200"/>
              </a:spcBef>
              <a:spcAft>
                <a:spcPts val="1200"/>
              </a:spcAft>
              <a:buNone/>
            </a:pPr>
            <a:endParaRPr/>
          </a:p>
        </p:txBody>
      </p:sp>
      <p:sp>
        <p:nvSpPr>
          <p:cNvPr id="106" name="Google Shape;106;p15"/>
          <p:cNvSpPr txBox="1"/>
          <p:nvPr/>
        </p:nvSpPr>
        <p:spPr>
          <a:xfrm>
            <a:off x="3114000" y="1944000"/>
            <a:ext cx="2916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Some common examples</a:t>
            </a:r>
            <a:endParaRPr sz="1800">
              <a:solidFill>
                <a:schemeClr val="dk2"/>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2"/>
          <p:cNvSpPr txBox="1">
            <a:spLocks noGrp="1"/>
          </p:cNvSpPr>
          <p:nvPr>
            <p:ph type="title"/>
          </p:nvPr>
        </p:nvSpPr>
        <p:spPr>
          <a:xfrm>
            <a:off x="311700" y="201375"/>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Could the difference be related to shear modulus?</a:t>
            </a:r>
            <a:endParaRPr/>
          </a:p>
        </p:txBody>
      </p:sp>
      <p:sp>
        <p:nvSpPr>
          <p:cNvPr id="472" name="Google Shape;472;p42"/>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When we vary the velocity we change the elastic moduli.</a:t>
            </a:r>
            <a:endParaRPr/>
          </a:p>
          <a:p>
            <a:pPr marL="0" lvl="0" indent="0" algn="l" rtl="0">
              <a:spcBef>
                <a:spcPts val="1200"/>
              </a:spcBef>
              <a:spcAft>
                <a:spcPts val="0"/>
              </a:spcAft>
              <a:buNone/>
            </a:pPr>
            <a:r>
              <a:rPr lang="en"/>
              <a:t>What if we kept this constant and only varied velocity by changing density?</a:t>
            </a:r>
            <a:endParaRPr/>
          </a:p>
          <a:p>
            <a:pPr marL="0" lvl="0" indent="0" algn="l" rtl="0">
              <a:spcBef>
                <a:spcPts val="1200"/>
              </a:spcBef>
              <a:spcAft>
                <a:spcPts val="1200"/>
              </a:spcAft>
              <a:buNone/>
            </a:pPr>
            <a:endParaRPr/>
          </a:p>
        </p:txBody>
      </p:sp>
      <p:pic>
        <p:nvPicPr>
          <p:cNvPr id="473" name="Google Shape;473;p42"/>
          <p:cNvPicPr preferRelativeResize="0"/>
          <p:nvPr/>
        </p:nvPicPr>
        <p:blipFill rotWithShape="1">
          <a:blip r:embed="rId3">
            <a:alphaModFix/>
          </a:blip>
          <a:srcRect l="2458"/>
          <a:stretch/>
        </p:blipFill>
        <p:spPr>
          <a:xfrm>
            <a:off x="428625" y="2459950"/>
            <a:ext cx="2452875" cy="1219200"/>
          </a:xfrm>
          <a:prstGeom prst="rect">
            <a:avLst/>
          </a:prstGeom>
          <a:noFill/>
          <a:ln>
            <a:noFill/>
          </a:ln>
        </p:spPr>
      </p:pic>
      <p:pic>
        <p:nvPicPr>
          <p:cNvPr id="474" name="Google Shape;474;p42"/>
          <p:cNvPicPr preferRelativeResize="0"/>
          <p:nvPr/>
        </p:nvPicPr>
        <p:blipFill>
          <a:blip r:embed="rId4">
            <a:alphaModFix/>
          </a:blip>
          <a:stretch>
            <a:fillRect/>
          </a:stretch>
        </p:blipFill>
        <p:spPr>
          <a:xfrm>
            <a:off x="3952600" y="2165950"/>
            <a:ext cx="3067050" cy="1466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3"/>
          <p:cNvSpPr txBox="1">
            <a:spLocks noGrp="1"/>
          </p:cNvSpPr>
          <p:nvPr>
            <p:ph type="title"/>
          </p:nvPr>
        </p:nvSpPr>
        <p:spPr>
          <a:xfrm>
            <a:off x="309075" y="14055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Main Fault Left Lateral, Branch Left Lateral: </a:t>
            </a:r>
            <a:endParaRPr/>
          </a:p>
          <a:p>
            <a:pPr marL="0" lvl="0" indent="0" algn="ctr" rtl="0">
              <a:spcBef>
                <a:spcPts val="0"/>
              </a:spcBef>
              <a:spcAft>
                <a:spcPts val="0"/>
              </a:spcAft>
              <a:buNone/>
            </a:pPr>
            <a:r>
              <a:rPr lang="en"/>
              <a:t>Shear Stress 6.75 Mpa</a:t>
            </a:r>
            <a:endParaRPr/>
          </a:p>
        </p:txBody>
      </p:sp>
      <p:pic>
        <p:nvPicPr>
          <p:cNvPr id="480" name="Google Shape;480;p43"/>
          <p:cNvPicPr preferRelativeResize="0"/>
          <p:nvPr/>
        </p:nvPicPr>
        <p:blipFill rotWithShape="1">
          <a:blip r:embed="rId3">
            <a:alphaModFix/>
          </a:blip>
          <a:srcRect l="38854" r="38852"/>
          <a:stretch/>
        </p:blipFill>
        <p:spPr>
          <a:xfrm>
            <a:off x="7364660" y="1267937"/>
            <a:ext cx="1353094" cy="2633472"/>
          </a:xfrm>
          <a:prstGeom prst="rect">
            <a:avLst/>
          </a:prstGeom>
          <a:noFill/>
          <a:ln>
            <a:noFill/>
          </a:ln>
        </p:spPr>
      </p:pic>
      <p:pic>
        <p:nvPicPr>
          <p:cNvPr id="481" name="Google Shape;481;p43"/>
          <p:cNvPicPr preferRelativeResize="0"/>
          <p:nvPr/>
        </p:nvPicPr>
        <p:blipFill rotWithShape="1">
          <a:blip r:embed="rId4">
            <a:alphaModFix/>
          </a:blip>
          <a:srcRect l="39225" r="39225"/>
          <a:stretch/>
        </p:blipFill>
        <p:spPr>
          <a:xfrm>
            <a:off x="503351" y="1267925"/>
            <a:ext cx="1353094" cy="2633472"/>
          </a:xfrm>
          <a:prstGeom prst="rect">
            <a:avLst/>
          </a:prstGeom>
          <a:noFill/>
          <a:ln>
            <a:noFill/>
          </a:ln>
        </p:spPr>
      </p:pic>
      <p:pic>
        <p:nvPicPr>
          <p:cNvPr id="482" name="Google Shape;482;p43"/>
          <p:cNvPicPr preferRelativeResize="0"/>
          <p:nvPr/>
        </p:nvPicPr>
        <p:blipFill rotWithShape="1">
          <a:blip r:embed="rId5">
            <a:alphaModFix/>
          </a:blip>
          <a:srcRect l="39225" r="39225"/>
          <a:stretch/>
        </p:blipFill>
        <p:spPr>
          <a:xfrm>
            <a:off x="1856446" y="1267925"/>
            <a:ext cx="1353094" cy="2633472"/>
          </a:xfrm>
          <a:prstGeom prst="rect">
            <a:avLst/>
          </a:prstGeom>
          <a:noFill/>
          <a:ln>
            <a:noFill/>
          </a:ln>
        </p:spPr>
      </p:pic>
      <p:pic>
        <p:nvPicPr>
          <p:cNvPr id="483" name="Google Shape;483;p43"/>
          <p:cNvPicPr preferRelativeResize="0"/>
          <p:nvPr/>
        </p:nvPicPr>
        <p:blipFill rotWithShape="1">
          <a:blip r:embed="rId6">
            <a:alphaModFix/>
          </a:blip>
          <a:srcRect l="39225" r="39225"/>
          <a:stretch/>
        </p:blipFill>
        <p:spPr>
          <a:xfrm>
            <a:off x="3209541" y="1267925"/>
            <a:ext cx="1353094" cy="2633472"/>
          </a:xfrm>
          <a:prstGeom prst="rect">
            <a:avLst/>
          </a:prstGeom>
          <a:noFill/>
          <a:ln>
            <a:noFill/>
          </a:ln>
        </p:spPr>
      </p:pic>
      <p:pic>
        <p:nvPicPr>
          <p:cNvPr id="484" name="Google Shape;484;p43"/>
          <p:cNvPicPr preferRelativeResize="0"/>
          <p:nvPr/>
        </p:nvPicPr>
        <p:blipFill rotWithShape="1">
          <a:blip r:embed="rId7">
            <a:alphaModFix/>
          </a:blip>
          <a:srcRect l="39225" r="39225"/>
          <a:stretch/>
        </p:blipFill>
        <p:spPr>
          <a:xfrm>
            <a:off x="4562636" y="1267925"/>
            <a:ext cx="1353094" cy="2633472"/>
          </a:xfrm>
          <a:prstGeom prst="rect">
            <a:avLst/>
          </a:prstGeom>
          <a:noFill/>
          <a:ln>
            <a:noFill/>
          </a:ln>
        </p:spPr>
      </p:pic>
      <p:pic>
        <p:nvPicPr>
          <p:cNvPr id="485" name="Google Shape;485;p43"/>
          <p:cNvPicPr preferRelativeResize="0"/>
          <p:nvPr/>
        </p:nvPicPr>
        <p:blipFill rotWithShape="1">
          <a:blip r:embed="rId8">
            <a:alphaModFix/>
          </a:blip>
          <a:srcRect l="38789" r="39660"/>
          <a:stretch/>
        </p:blipFill>
        <p:spPr>
          <a:xfrm>
            <a:off x="5915728" y="1267925"/>
            <a:ext cx="1353094" cy="2633472"/>
          </a:xfrm>
          <a:prstGeom prst="rect">
            <a:avLst/>
          </a:prstGeom>
          <a:noFill/>
          <a:ln>
            <a:noFill/>
          </a:ln>
        </p:spPr>
      </p:pic>
      <p:pic>
        <p:nvPicPr>
          <p:cNvPr id="486" name="Google Shape;486;p43"/>
          <p:cNvPicPr preferRelativeResize="0"/>
          <p:nvPr/>
        </p:nvPicPr>
        <p:blipFill rotWithShape="1">
          <a:blip r:embed="rId9">
            <a:alphaModFix/>
          </a:blip>
          <a:srcRect l="4377" r="4985"/>
          <a:stretch/>
        </p:blipFill>
        <p:spPr>
          <a:xfrm>
            <a:off x="7251150" y="4331775"/>
            <a:ext cx="1580100" cy="349875"/>
          </a:xfrm>
          <a:prstGeom prst="rect">
            <a:avLst/>
          </a:prstGeom>
          <a:noFill/>
          <a:ln>
            <a:noFill/>
          </a:ln>
        </p:spPr>
      </p:pic>
      <p:sp>
        <p:nvSpPr>
          <p:cNvPr id="487" name="Google Shape;487;p43"/>
          <p:cNvSpPr txBox="1"/>
          <p:nvPr/>
        </p:nvSpPr>
        <p:spPr>
          <a:xfrm>
            <a:off x="7221288" y="3916488"/>
            <a:ext cx="16398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rPr>
              <a:t>Slip (m)</a:t>
            </a:r>
            <a:endParaRPr>
              <a:solidFill>
                <a:schemeClr val="dk2"/>
              </a:solidFill>
            </a:endParaRPr>
          </a:p>
        </p:txBody>
      </p:sp>
      <p:pic>
        <p:nvPicPr>
          <p:cNvPr id="488" name="Google Shape;488;p43"/>
          <p:cNvPicPr preferRelativeResize="0"/>
          <p:nvPr/>
        </p:nvPicPr>
        <p:blipFill>
          <a:blip r:embed="rId10">
            <a:alphaModFix/>
          </a:blip>
          <a:stretch>
            <a:fillRect/>
          </a:stretch>
        </p:blipFill>
        <p:spPr>
          <a:xfrm>
            <a:off x="3192613" y="4240950"/>
            <a:ext cx="2453975" cy="531550"/>
          </a:xfrm>
          <a:prstGeom prst="rect">
            <a:avLst/>
          </a:prstGeom>
          <a:noFill/>
          <a:ln>
            <a:noFill/>
          </a:ln>
        </p:spPr>
      </p:pic>
      <p:sp>
        <p:nvSpPr>
          <p:cNvPr id="489" name="Google Shape;489;p43"/>
          <p:cNvSpPr txBox="1"/>
          <p:nvPr/>
        </p:nvSpPr>
        <p:spPr>
          <a:xfrm>
            <a:off x="3749463" y="3954025"/>
            <a:ext cx="1639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rPr>
              <a:t>Slip Rate (m/s)</a:t>
            </a:r>
            <a:endParaRPr>
              <a:solidFill>
                <a:schemeClr val="dk2"/>
              </a:solidFill>
            </a:endParaRPr>
          </a:p>
        </p:txBody>
      </p:sp>
      <p:sp>
        <p:nvSpPr>
          <p:cNvPr id="490" name="Google Shape;490;p43"/>
          <p:cNvSpPr txBox="1"/>
          <p:nvPr/>
        </p:nvSpPr>
        <p:spPr>
          <a:xfrm rot="-5400000">
            <a:off x="39750" y="1424825"/>
            <a:ext cx="78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0%</a:t>
            </a:r>
            <a:endParaRPr>
              <a:solidFill>
                <a:schemeClr val="dk2"/>
              </a:solidFill>
              <a:latin typeface="Roboto"/>
              <a:ea typeface="Roboto"/>
              <a:cs typeface="Roboto"/>
              <a:sym typeface="Roboto"/>
            </a:endParaRPr>
          </a:p>
        </p:txBody>
      </p:sp>
      <p:sp>
        <p:nvSpPr>
          <p:cNvPr id="491" name="Google Shape;491;p43"/>
          <p:cNvSpPr txBox="1"/>
          <p:nvPr/>
        </p:nvSpPr>
        <p:spPr>
          <a:xfrm rot="-5400000">
            <a:off x="-19200" y="2346575"/>
            <a:ext cx="903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15%</a:t>
            </a:r>
            <a:endParaRPr>
              <a:solidFill>
                <a:schemeClr val="dk2"/>
              </a:solidFill>
              <a:latin typeface="Roboto"/>
              <a:ea typeface="Roboto"/>
              <a:cs typeface="Roboto"/>
              <a:sym typeface="Roboto"/>
            </a:endParaRPr>
          </a:p>
        </p:txBody>
      </p:sp>
      <p:sp>
        <p:nvSpPr>
          <p:cNvPr id="492" name="Google Shape;492;p43"/>
          <p:cNvSpPr txBox="1"/>
          <p:nvPr/>
        </p:nvSpPr>
        <p:spPr>
          <a:xfrm rot="-5400000">
            <a:off x="-19200" y="3173450"/>
            <a:ext cx="903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DD 15%</a:t>
            </a:r>
            <a:endParaRPr>
              <a:solidFill>
                <a:schemeClr val="dk2"/>
              </a:solidFill>
              <a:latin typeface="Roboto"/>
              <a:ea typeface="Roboto"/>
              <a:cs typeface="Roboto"/>
              <a:sym typeface="Roboto"/>
            </a:endParaRPr>
          </a:p>
        </p:txBody>
      </p:sp>
      <p:sp>
        <p:nvSpPr>
          <p:cNvPr id="493" name="Google Shape;493;p43"/>
          <p:cNvSpPr txBox="1"/>
          <p:nvPr/>
        </p:nvSpPr>
        <p:spPr>
          <a:xfrm rot="-5400000">
            <a:off x="-605550" y="2368175"/>
            <a:ext cx="1568100" cy="357000"/>
          </a:xfrm>
          <a:prstGeom prst="rect">
            <a:avLst/>
          </a:prstGeom>
          <a:noFill/>
          <a:ln>
            <a:noFill/>
          </a:ln>
        </p:spPr>
        <p:txBody>
          <a:bodyPr spcFirstLastPara="1" wrap="square" lIns="70100" tIns="70100" rIns="70100" bIns="70100"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Material Contrast</a:t>
            </a:r>
            <a:endParaRPr>
              <a:solidFill>
                <a:schemeClr val="dk2"/>
              </a:solidFill>
              <a:latin typeface="Roboto"/>
              <a:ea typeface="Roboto"/>
              <a:cs typeface="Roboto"/>
              <a:sym typeface="Roboto"/>
            </a:endParaRPr>
          </a:p>
        </p:txBody>
      </p:sp>
      <p:cxnSp>
        <p:nvCxnSpPr>
          <p:cNvPr id="494" name="Google Shape;494;p43"/>
          <p:cNvCxnSpPr/>
          <p:nvPr/>
        </p:nvCxnSpPr>
        <p:spPr>
          <a:xfrm rot="10800000">
            <a:off x="449825" y="3724575"/>
            <a:ext cx="243900" cy="607200"/>
          </a:xfrm>
          <a:prstGeom prst="straightConnector1">
            <a:avLst/>
          </a:prstGeom>
          <a:noFill/>
          <a:ln w="9525" cap="flat" cmpd="sng">
            <a:solidFill>
              <a:schemeClr val="dk2"/>
            </a:solidFill>
            <a:prstDash val="solid"/>
            <a:round/>
            <a:headEnd type="none" w="med" len="med"/>
            <a:tailEnd type="triangle" w="med" len="med"/>
          </a:ln>
        </p:spPr>
      </p:cxnSp>
      <p:sp>
        <p:nvSpPr>
          <p:cNvPr id="495" name="Google Shape;495;p43"/>
          <p:cNvSpPr txBox="1"/>
          <p:nvPr/>
        </p:nvSpPr>
        <p:spPr>
          <a:xfrm>
            <a:off x="191850" y="4240950"/>
            <a:ext cx="1725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Only changing density</a:t>
            </a:r>
            <a:endParaRPr>
              <a:solidFill>
                <a:schemeClr val="dk2"/>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4"/>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 closer look on the fault </a:t>
            </a:r>
            <a:endParaRPr/>
          </a:p>
        </p:txBody>
      </p:sp>
      <p:pic>
        <p:nvPicPr>
          <p:cNvPr id="501" name="Google Shape;501;p44"/>
          <p:cNvPicPr preferRelativeResize="0"/>
          <p:nvPr/>
        </p:nvPicPr>
        <p:blipFill rotWithShape="1">
          <a:blip r:embed="rId3">
            <a:alphaModFix/>
          </a:blip>
          <a:srcRect l="5636" t="7041" r="8835" b="4502"/>
          <a:stretch/>
        </p:blipFill>
        <p:spPr>
          <a:xfrm>
            <a:off x="5143450" y="784800"/>
            <a:ext cx="3917983" cy="3200402"/>
          </a:xfrm>
          <a:prstGeom prst="rect">
            <a:avLst/>
          </a:prstGeom>
          <a:noFill/>
          <a:ln>
            <a:noFill/>
          </a:ln>
        </p:spPr>
      </p:pic>
      <p:sp>
        <p:nvSpPr>
          <p:cNvPr id="502" name="Google Shape;502;p44"/>
          <p:cNvSpPr/>
          <p:nvPr/>
        </p:nvSpPr>
        <p:spPr>
          <a:xfrm>
            <a:off x="6013824" y="1959499"/>
            <a:ext cx="269400" cy="501600"/>
          </a:xfrm>
          <a:prstGeom prst="ellipse">
            <a:avLst/>
          </a:prstGeom>
          <a:noFill/>
          <a:ln w="9525" cap="flat" cmpd="sng">
            <a:solidFill>
              <a:srgbClr val="59595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3" name="Google Shape;503;p44"/>
          <p:cNvSpPr/>
          <p:nvPr/>
        </p:nvSpPr>
        <p:spPr>
          <a:xfrm>
            <a:off x="6310854" y="2023134"/>
            <a:ext cx="386400" cy="679500"/>
          </a:xfrm>
          <a:prstGeom prst="ellipse">
            <a:avLst/>
          </a:prstGeom>
          <a:noFill/>
          <a:ln w="9525" cap="flat" cmpd="sng">
            <a:solidFill>
              <a:srgbClr val="59595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04" name="Google Shape;504;p44"/>
          <p:cNvCxnSpPr>
            <a:endCxn id="503" idx="6"/>
          </p:cNvCxnSpPr>
          <p:nvPr/>
        </p:nvCxnSpPr>
        <p:spPr>
          <a:xfrm rot="10800000">
            <a:off x="6697254" y="2362884"/>
            <a:ext cx="677400" cy="98400"/>
          </a:xfrm>
          <a:prstGeom prst="straightConnector1">
            <a:avLst/>
          </a:prstGeom>
          <a:noFill/>
          <a:ln w="9525" cap="flat" cmpd="sng">
            <a:solidFill>
              <a:srgbClr val="000000"/>
            </a:solidFill>
            <a:prstDash val="solid"/>
            <a:round/>
            <a:headEnd type="none" w="med" len="med"/>
            <a:tailEnd type="triangle" w="med" len="med"/>
          </a:ln>
        </p:spPr>
      </p:cxnSp>
      <p:sp>
        <p:nvSpPr>
          <p:cNvPr id="505" name="Google Shape;505;p44"/>
          <p:cNvSpPr txBox="1"/>
          <p:nvPr/>
        </p:nvSpPr>
        <p:spPr>
          <a:xfrm>
            <a:off x="7233599" y="2312312"/>
            <a:ext cx="1910400" cy="2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000000"/>
                </a:solidFill>
              </a:rPr>
              <a:t>Normal stress perturbations</a:t>
            </a:r>
            <a:endParaRPr sz="800">
              <a:solidFill>
                <a:srgbClr val="000000"/>
              </a:solidFill>
            </a:endParaRPr>
          </a:p>
        </p:txBody>
      </p:sp>
      <p:pic>
        <p:nvPicPr>
          <p:cNvPr id="506" name="Google Shape;506;p44"/>
          <p:cNvPicPr preferRelativeResize="0"/>
          <p:nvPr/>
        </p:nvPicPr>
        <p:blipFill rotWithShape="1">
          <a:blip r:embed="rId4">
            <a:alphaModFix/>
          </a:blip>
          <a:srcRect l="27155" r="28364"/>
          <a:stretch/>
        </p:blipFill>
        <p:spPr>
          <a:xfrm>
            <a:off x="2124054" y="1547659"/>
            <a:ext cx="1385943" cy="1938491"/>
          </a:xfrm>
          <a:prstGeom prst="rect">
            <a:avLst/>
          </a:prstGeom>
          <a:noFill/>
          <a:ln>
            <a:noFill/>
          </a:ln>
        </p:spPr>
      </p:pic>
      <p:pic>
        <p:nvPicPr>
          <p:cNvPr id="507" name="Google Shape;507;p44"/>
          <p:cNvPicPr preferRelativeResize="0"/>
          <p:nvPr/>
        </p:nvPicPr>
        <p:blipFill rotWithShape="1">
          <a:blip r:embed="rId5">
            <a:alphaModFix/>
          </a:blip>
          <a:srcRect l="27261" r="28258"/>
          <a:stretch/>
        </p:blipFill>
        <p:spPr>
          <a:xfrm>
            <a:off x="3509991" y="1547659"/>
            <a:ext cx="1383301" cy="1938491"/>
          </a:xfrm>
          <a:prstGeom prst="rect">
            <a:avLst/>
          </a:prstGeom>
          <a:noFill/>
          <a:ln>
            <a:noFill/>
          </a:ln>
        </p:spPr>
      </p:pic>
      <p:pic>
        <p:nvPicPr>
          <p:cNvPr id="508" name="Google Shape;508;p44"/>
          <p:cNvPicPr preferRelativeResize="0"/>
          <p:nvPr/>
        </p:nvPicPr>
        <p:blipFill rotWithShape="1">
          <a:blip r:embed="rId6">
            <a:alphaModFix/>
          </a:blip>
          <a:srcRect l="27605" r="27912"/>
          <a:stretch/>
        </p:blipFill>
        <p:spPr>
          <a:xfrm>
            <a:off x="740734" y="1547659"/>
            <a:ext cx="1383301" cy="1938491"/>
          </a:xfrm>
          <a:prstGeom prst="rect">
            <a:avLst/>
          </a:prstGeom>
          <a:noFill/>
          <a:ln>
            <a:noFill/>
          </a:ln>
        </p:spPr>
      </p:pic>
      <p:sp>
        <p:nvSpPr>
          <p:cNvPr id="509" name="Google Shape;509;p44"/>
          <p:cNvSpPr txBox="1"/>
          <p:nvPr/>
        </p:nvSpPr>
        <p:spPr>
          <a:xfrm>
            <a:off x="905916" y="1200150"/>
            <a:ext cx="904200" cy="58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38761D"/>
                </a:solidFill>
              </a:rPr>
              <a:t>15% DD T = 5.5 s</a:t>
            </a:r>
            <a:endParaRPr sz="1000">
              <a:solidFill>
                <a:srgbClr val="38761D"/>
              </a:solidFill>
            </a:endParaRPr>
          </a:p>
        </p:txBody>
      </p:sp>
      <p:sp>
        <p:nvSpPr>
          <p:cNvPr id="510" name="Google Shape;510;p44"/>
          <p:cNvSpPr txBox="1"/>
          <p:nvPr/>
        </p:nvSpPr>
        <p:spPr>
          <a:xfrm>
            <a:off x="2310965" y="1200150"/>
            <a:ext cx="904200" cy="58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rPr>
              <a:t>0%  </a:t>
            </a:r>
            <a:endParaRPr>
              <a:solidFill>
                <a:srgbClr val="FF0000"/>
              </a:solidFill>
            </a:endParaRPr>
          </a:p>
          <a:p>
            <a:pPr marL="0" lvl="0" indent="0" algn="ctr" rtl="0">
              <a:spcBef>
                <a:spcPts val="0"/>
              </a:spcBef>
              <a:spcAft>
                <a:spcPts val="0"/>
              </a:spcAft>
              <a:buNone/>
            </a:pPr>
            <a:r>
              <a:rPr lang="en">
                <a:solidFill>
                  <a:srgbClr val="FF0000"/>
                </a:solidFill>
              </a:rPr>
              <a:t>T = 5.5 s</a:t>
            </a:r>
            <a:endParaRPr sz="1000">
              <a:solidFill>
                <a:srgbClr val="FF0000"/>
              </a:solidFill>
            </a:endParaRPr>
          </a:p>
        </p:txBody>
      </p:sp>
      <p:sp>
        <p:nvSpPr>
          <p:cNvPr id="511" name="Google Shape;511;p44"/>
          <p:cNvSpPr txBox="1"/>
          <p:nvPr/>
        </p:nvSpPr>
        <p:spPr>
          <a:xfrm>
            <a:off x="3749413" y="1200150"/>
            <a:ext cx="904200" cy="58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9900"/>
                </a:solidFill>
              </a:rPr>
              <a:t>15%  </a:t>
            </a:r>
            <a:endParaRPr>
              <a:solidFill>
                <a:srgbClr val="FF9900"/>
              </a:solidFill>
            </a:endParaRPr>
          </a:p>
          <a:p>
            <a:pPr marL="0" lvl="0" indent="0" algn="ctr" rtl="0">
              <a:spcBef>
                <a:spcPts val="0"/>
              </a:spcBef>
              <a:spcAft>
                <a:spcPts val="0"/>
              </a:spcAft>
              <a:buNone/>
            </a:pPr>
            <a:r>
              <a:rPr lang="en">
                <a:solidFill>
                  <a:srgbClr val="FF9900"/>
                </a:solidFill>
              </a:rPr>
              <a:t>T = 8.5 s</a:t>
            </a:r>
            <a:endParaRPr sz="1000">
              <a:solidFill>
                <a:srgbClr val="FF9900"/>
              </a:solidFill>
            </a:endParaRPr>
          </a:p>
        </p:txBody>
      </p:sp>
      <p:sp>
        <p:nvSpPr>
          <p:cNvPr id="512" name="Google Shape;512;p44"/>
          <p:cNvSpPr/>
          <p:nvPr/>
        </p:nvSpPr>
        <p:spPr>
          <a:xfrm>
            <a:off x="2953769" y="1809945"/>
            <a:ext cx="112200" cy="112200"/>
          </a:xfrm>
          <a:prstGeom prst="diamond">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3" name="Google Shape;513;p44"/>
          <p:cNvPicPr preferRelativeResize="0"/>
          <p:nvPr/>
        </p:nvPicPr>
        <p:blipFill rotWithShape="1">
          <a:blip r:embed="rId7">
            <a:alphaModFix/>
          </a:blip>
          <a:srcRect l="9278" t="12187" r="20269" b="20518"/>
          <a:stretch/>
        </p:blipFill>
        <p:spPr>
          <a:xfrm>
            <a:off x="0" y="2008164"/>
            <a:ext cx="769029" cy="1017464"/>
          </a:xfrm>
          <a:prstGeom prst="rect">
            <a:avLst/>
          </a:prstGeom>
          <a:noFill/>
          <a:ln>
            <a:noFill/>
          </a:ln>
        </p:spPr>
      </p:pic>
      <p:pic>
        <p:nvPicPr>
          <p:cNvPr id="514" name="Google Shape;514;p44"/>
          <p:cNvPicPr preferRelativeResize="0"/>
          <p:nvPr/>
        </p:nvPicPr>
        <p:blipFill>
          <a:blip r:embed="rId8">
            <a:alphaModFix/>
          </a:blip>
          <a:stretch>
            <a:fillRect/>
          </a:stretch>
        </p:blipFill>
        <p:spPr>
          <a:xfrm>
            <a:off x="1508338" y="3715975"/>
            <a:ext cx="2453975" cy="531550"/>
          </a:xfrm>
          <a:prstGeom prst="rect">
            <a:avLst/>
          </a:prstGeom>
          <a:noFill/>
          <a:ln>
            <a:noFill/>
          </a:ln>
        </p:spPr>
      </p:pic>
      <p:sp>
        <p:nvSpPr>
          <p:cNvPr id="515" name="Google Shape;515;p44"/>
          <p:cNvSpPr txBox="1"/>
          <p:nvPr/>
        </p:nvSpPr>
        <p:spPr>
          <a:xfrm>
            <a:off x="2045800" y="3486150"/>
            <a:ext cx="1639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Slip Rate </a:t>
            </a:r>
            <a:r>
              <a:rPr lang="en">
                <a:solidFill>
                  <a:srgbClr val="000000"/>
                </a:solidFill>
              </a:rPr>
              <a:t>(m/s)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Sensitivity to other parameters: Branch angle</a:t>
            </a:r>
            <a:endParaRPr/>
          </a:p>
        </p:txBody>
      </p:sp>
      <p:pic>
        <p:nvPicPr>
          <p:cNvPr id="521" name="Google Shape;521;p45"/>
          <p:cNvPicPr preferRelativeResize="0"/>
          <p:nvPr/>
        </p:nvPicPr>
        <p:blipFill>
          <a:blip r:embed="rId3">
            <a:alphaModFix/>
          </a:blip>
          <a:stretch>
            <a:fillRect/>
          </a:stretch>
        </p:blipFill>
        <p:spPr>
          <a:xfrm>
            <a:off x="111375" y="2019175"/>
            <a:ext cx="2297876" cy="1210225"/>
          </a:xfrm>
          <a:prstGeom prst="rect">
            <a:avLst/>
          </a:prstGeom>
          <a:noFill/>
          <a:ln>
            <a:noFill/>
          </a:ln>
        </p:spPr>
      </p:pic>
      <p:pic>
        <p:nvPicPr>
          <p:cNvPr id="522" name="Google Shape;522;p45"/>
          <p:cNvPicPr preferRelativeResize="0"/>
          <p:nvPr/>
        </p:nvPicPr>
        <p:blipFill>
          <a:blip r:embed="rId4">
            <a:alphaModFix/>
          </a:blip>
          <a:stretch>
            <a:fillRect/>
          </a:stretch>
        </p:blipFill>
        <p:spPr>
          <a:xfrm>
            <a:off x="21875" y="3178775"/>
            <a:ext cx="2326624" cy="908100"/>
          </a:xfrm>
          <a:prstGeom prst="rect">
            <a:avLst/>
          </a:prstGeom>
          <a:noFill/>
          <a:ln>
            <a:noFill/>
          </a:ln>
        </p:spPr>
      </p:pic>
      <p:sp>
        <p:nvSpPr>
          <p:cNvPr id="523" name="Google Shape;523;p45"/>
          <p:cNvSpPr txBox="1"/>
          <p:nvPr/>
        </p:nvSpPr>
        <p:spPr>
          <a:xfrm>
            <a:off x="397188" y="4190175"/>
            <a:ext cx="1726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highlight>
                  <a:srgbClr val="FFFFFF"/>
                </a:highlight>
                <a:latin typeface="Roboto"/>
                <a:ea typeface="Roboto"/>
                <a:cs typeface="Roboto"/>
                <a:sym typeface="Roboto"/>
              </a:rPr>
              <a:t>Aochi et al, 2000</a:t>
            </a:r>
            <a:endParaRPr sz="1200">
              <a:solidFill>
                <a:schemeClr val="dk2"/>
              </a:solidFill>
              <a:latin typeface="Roboto"/>
              <a:ea typeface="Roboto"/>
              <a:cs typeface="Roboto"/>
              <a:sym typeface="Roboto"/>
            </a:endParaRPr>
          </a:p>
        </p:txBody>
      </p:sp>
      <p:sp>
        <p:nvSpPr>
          <p:cNvPr id="524" name="Google Shape;524;p45"/>
          <p:cNvSpPr txBox="1"/>
          <p:nvPr/>
        </p:nvSpPr>
        <p:spPr>
          <a:xfrm>
            <a:off x="397200" y="1101525"/>
            <a:ext cx="8092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Recall: branch angle has a strong influence on rupture behavior.</a:t>
            </a:r>
            <a:endParaRPr sz="1800">
              <a:solidFill>
                <a:schemeClr val="dk2"/>
              </a:solidFill>
              <a:latin typeface="Roboto"/>
              <a:ea typeface="Roboto"/>
              <a:cs typeface="Roboto"/>
              <a:sym typeface="Roboto"/>
            </a:endParaRPr>
          </a:p>
        </p:txBody>
      </p:sp>
      <p:sp>
        <p:nvSpPr>
          <p:cNvPr id="525" name="Google Shape;525;p45"/>
          <p:cNvSpPr txBox="1"/>
          <p:nvPr/>
        </p:nvSpPr>
        <p:spPr>
          <a:xfrm>
            <a:off x="3197250" y="1832850"/>
            <a:ext cx="5006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So we test smaller angles, decreasing the branch angle from 50° to 25°. </a:t>
            </a:r>
            <a:endParaRPr sz="1800">
              <a:solidFill>
                <a:schemeClr val="dk2"/>
              </a:solidFill>
              <a:latin typeface="Roboto"/>
              <a:ea typeface="Roboto"/>
              <a:cs typeface="Roboto"/>
              <a:sym typeface="Roboto"/>
            </a:endParaRPr>
          </a:p>
        </p:txBody>
      </p:sp>
      <p:pic>
        <p:nvPicPr>
          <p:cNvPr id="526" name="Google Shape;526;p45"/>
          <p:cNvPicPr preferRelativeResize="0"/>
          <p:nvPr/>
        </p:nvPicPr>
        <p:blipFill rotWithShape="1">
          <a:blip r:embed="rId5">
            <a:alphaModFix/>
          </a:blip>
          <a:srcRect t="4124" b="2338"/>
          <a:stretch/>
        </p:blipFill>
        <p:spPr>
          <a:xfrm>
            <a:off x="5746500" y="2518475"/>
            <a:ext cx="2457452" cy="2138250"/>
          </a:xfrm>
          <a:prstGeom prst="rect">
            <a:avLst/>
          </a:prstGeom>
          <a:noFill/>
          <a:ln>
            <a:noFill/>
          </a:ln>
        </p:spPr>
      </p:pic>
      <p:pic>
        <p:nvPicPr>
          <p:cNvPr id="527" name="Google Shape;527;p45"/>
          <p:cNvPicPr preferRelativeResize="0"/>
          <p:nvPr/>
        </p:nvPicPr>
        <p:blipFill>
          <a:blip r:embed="rId6">
            <a:alphaModFix/>
          </a:blip>
          <a:stretch>
            <a:fillRect/>
          </a:stretch>
        </p:blipFill>
        <p:spPr>
          <a:xfrm rot="-219092">
            <a:off x="3266971" y="2769450"/>
            <a:ext cx="1877750" cy="13216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6"/>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Sensitivity to other parameters: Branch angle </a:t>
            </a:r>
            <a:endParaRPr/>
          </a:p>
        </p:txBody>
      </p:sp>
      <p:pic>
        <p:nvPicPr>
          <p:cNvPr id="533" name="Google Shape;533;p46"/>
          <p:cNvPicPr preferRelativeResize="0"/>
          <p:nvPr/>
        </p:nvPicPr>
        <p:blipFill>
          <a:blip r:embed="rId3">
            <a:alphaModFix/>
          </a:blip>
          <a:stretch>
            <a:fillRect/>
          </a:stretch>
        </p:blipFill>
        <p:spPr>
          <a:xfrm>
            <a:off x="2571700" y="1194325"/>
            <a:ext cx="6572300" cy="3696925"/>
          </a:xfrm>
          <a:prstGeom prst="rect">
            <a:avLst/>
          </a:prstGeom>
          <a:noFill/>
          <a:ln>
            <a:noFill/>
          </a:ln>
        </p:spPr>
      </p:pic>
      <p:sp>
        <p:nvSpPr>
          <p:cNvPr id="534" name="Google Shape;534;p46"/>
          <p:cNvSpPr txBox="1"/>
          <p:nvPr/>
        </p:nvSpPr>
        <p:spPr>
          <a:xfrm>
            <a:off x="2068650" y="671800"/>
            <a:ext cx="694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Main right lateral, Branch left lateral. Normal stress 20 MPa</a:t>
            </a:r>
            <a:endParaRPr sz="1800">
              <a:solidFill>
                <a:schemeClr val="dk2"/>
              </a:solidFill>
              <a:latin typeface="Roboto"/>
              <a:ea typeface="Roboto"/>
              <a:cs typeface="Roboto"/>
              <a:sym typeface="Roboto"/>
            </a:endParaRPr>
          </a:p>
        </p:txBody>
      </p:sp>
      <p:sp>
        <p:nvSpPr>
          <p:cNvPr id="535" name="Google Shape;535;p46"/>
          <p:cNvSpPr txBox="1"/>
          <p:nvPr/>
        </p:nvSpPr>
        <p:spPr>
          <a:xfrm>
            <a:off x="224600" y="1266675"/>
            <a:ext cx="22686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7.5 MPa</a:t>
            </a:r>
            <a:endParaRPr sz="1800">
              <a:solidFill>
                <a:schemeClr val="dk2"/>
              </a:solidFill>
              <a:latin typeface="Roboto"/>
              <a:ea typeface="Roboto"/>
              <a:cs typeface="Roboto"/>
              <a:sym typeface="Roboto"/>
            </a:endParaRPr>
          </a:p>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7.0 MPa</a:t>
            </a: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7"/>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Sensitivity to other parameters: Branch angle </a:t>
            </a:r>
            <a:endParaRPr/>
          </a:p>
        </p:txBody>
      </p:sp>
      <p:pic>
        <p:nvPicPr>
          <p:cNvPr id="541" name="Google Shape;541;p47"/>
          <p:cNvPicPr preferRelativeResize="0"/>
          <p:nvPr/>
        </p:nvPicPr>
        <p:blipFill>
          <a:blip r:embed="rId3">
            <a:alphaModFix/>
          </a:blip>
          <a:stretch>
            <a:fillRect/>
          </a:stretch>
        </p:blipFill>
        <p:spPr>
          <a:xfrm>
            <a:off x="2571700" y="1194325"/>
            <a:ext cx="6572300" cy="3696925"/>
          </a:xfrm>
          <a:prstGeom prst="rect">
            <a:avLst/>
          </a:prstGeom>
          <a:noFill/>
          <a:ln>
            <a:noFill/>
          </a:ln>
        </p:spPr>
      </p:pic>
      <p:sp>
        <p:nvSpPr>
          <p:cNvPr id="542" name="Google Shape;542;p47"/>
          <p:cNvSpPr txBox="1"/>
          <p:nvPr/>
        </p:nvSpPr>
        <p:spPr>
          <a:xfrm>
            <a:off x="2068650" y="671800"/>
            <a:ext cx="694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Main right lateral, Branch left lateral. Normal stress 20 MPa</a:t>
            </a:r>
            <a:endParaRPr sz="1800">
              <a:solidFill>
                <a:schemeClr val="dk2"/>
              </a:solidFill>
              <a:latin typeface="Roboto"/>
              <a:ea typeface="Roboto"/>
              <a:cs typeface="Roboto"/>
              <a:sym typeface="Roboto"/>
            </a:endParaRPr>
          </a:p>
        </p:txBody>
      </p:sp>
      <p:sp>
        <p:nvSpPr>
          <p:cNvPr id="543" name="Google Shape;543;p47"/>
          <p:cNvSpPr txBox="1"/>
          <p:nvPr/>
        </p:nvSpPr>
        <p:spPr>
          <a:xfrm>
            <a:off x="215900" y="1001850"/>
            <a:ext cx="22686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7.5 MPa</a:t>
            </a:r>
            <a:endParaRPr sz="1800">
              <a:solidFill>
                <a:schemeClr val="dk2"/>
              </a:solidFill>
              <a:latin typeface="Roboto"/>
              <a:ea typeface="Roboto"/>
              <a:cs typeface="Roboto"/>
              <a:sym typeface="Roboto"/>
            </a:endParaRPr>
          </a:p>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7.0 MPa</a:t>
            </a: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p:txBody>
      </p:sp>
      <p:sp>
        <p:nvSpPr>
          <p:cNvPr id="544" name="Google Shape;544;p47"/>
          <p:cNvSpPr txBox="1"/>
          <p:nvPr/>
        </p:nvSpPr>
        <p:spPr>
          <a:xfrm>
            <a:off x="0" y="2213150"/>
            <a:ext cx="2555400" cy="2678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Font typeface="Roboto"/>
              <a:buAutoNum type="arabicPeriod"/>
            </a:pPr>
            <a:r>
              <a:rPr lang="en" sz="1800" b="1">
                <a:solidFill>
                  <a:schemeClr val="dk2"/>
                </a:solidFill>
                <a:latin typeface="Roboto"/>
                <a:ea typeface="Roboto"/>
                <a:cs typeface="Roboto"/>
                <a:sym typeface="Roboto"/>
              </a:rPr>
              <a:t>Narrow angle promotes rupturing secondary segment</a:t>
            </a:r>
            <a:endParaRPr sz="1800" b="1">
              <a:solidFill>
                <a:schemeClr val="dk2"/>
              </a:solidFill>
              <a:latin typeface="Roboto"/>
              <a:ea typeface="Roboto"/>
              <a:cs typeface="Roboto"/>
              <a:sym typeface="Roboto"/>
            </a:endParaRPr>
          </a:p>
          <a:p>
            <a:pPr marL="457200" lvl="0" indent="-342900" algn="l" rtl="0">
              <a:spcBef>
                <a:spcPts val="0"/>
              </a:spcBef>
              <a:spcAft>
                <a:spcPts val="0"/>
              </a:spcAft>
              <a:buClr>
                <a:schemeClr val="dk2"/>
              </a:buClr>
              <a:buSzPts val="1800"/>
              <a:buFont typeface="Roboto"/>
              <a:buAutoNum type="arabicPeriod"/>
            </a:pPr>
            <a:r>
              <a:rPr lang="en" sz="1800" b="1">
                <a:solidFill>
                  <a:schemeClr val="dk2"/>
                </a:solidFill>
                <a:latin typeface="Roboto"/>
                <a:ea typeface="Roboto"/>
                <a:cs typeface="Roboto"/>
                <a:sym typeface="Roboto"/>
              </a:rPr>
              <a:t>Increased material contrast promotes rupture on secondary fault</a:t>
            </a:r>
            <a:r>
              <a:rPr lang="en"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8"/>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Sensitivity to other parameters: Branch angle </a:t>
            </a:r>
            <a:endParaRPr/>
          </a:p>
        </p:txBody>
      </p:sp>
      <p:sp>
        <p:nvSpPr>
          <p:cNvPr id="550" name="Google Shape;550;p48"/>
          <p:cNvSpPr txBox="1"/>
          <p:nvPr/>
        </p:nvSpPr>
        <p:spPr>
          <a:xfrm>
            <a:off x="2068650" y="671800"/>
            <a:ext cx="694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Main left lateral, Branch left lateral. Normal stress 20 MPa</a:t>
            </a:r>
            <a:endParaRPr sz="1800">
              <a:solidFill>
                <a:schemeClr val="dk2"/>
              </a:solidFill>
              <a:latin typeface="Roboto"/>
              <a:ea typeface="Roboto"/>
              <a:cs typeface="Roboto"/>
              <a:sym typeface="Roboto"/>
            </a:endParaRPr>
          </a:p>
        </p:txBody>
      </p:sp>
      <p:sp>
        <p:nvSpPr>
          <p:cNvPr id="551" name="Google Shape;551;p48"/>
          <p:cNvSpPr txBox="1"/>
          <p:nvPr/>
        </p:nvSpPr>
        <p:spPr>
          <a:xfrm>
            <a:off x="215900" y="1001850"/>
            <a:ext cx="22686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7.0 MPa</a:t>
            </a:r>
            <a:endParaRPr sz="1800">
              <a:solidFill>
                <a:schemeClr val="dk2"/>
              </a:solidFill>
              <a:latin typeface="Roboto"/>
              <a:ea typeface="Roboto"/>
              <a:cs typeface="Roboto"/>
              <a:sym typeface="Roboto"/>
            </a:endParaRPr>
          </a:p>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7.75 MPa</a:t>
            </a: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p:txBody>
      </p:sp>
      <p:pic>
        <p:nvPicPr>
          <p:cNvPr id="552" name="Google Shape;552;p48"/>
          <p:cNvPicPr preferRelativeResize="0"/>
          <p:nvPr/>
        </p:nvPicPr>
        <p:blipFill>
          <a:blip r:embed="rId3">
            <a:alphaModFix/>
          </a:blip>
          <a:stretch>
            <a:fillRect/>
          </a:stretch>
        </p:blipFill>
        <p:spPr>
          <a:xfrm>
            <a:off x="2596075" y="1197075"/>
            <a:ext cx="6547927" cy="36941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9"/>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Sensitivity to other parameters: Branch angle </a:t>
            </a:r>
            <a:endParaRPr/>
          </a:p>
        </p:txBody>
      </p:sp>
      <p:sp>
        <p:nvSpPr>
          <p:cNvPr id="558" name="Google Shape;558;p49"/>
          <p:cNvSpPr txBox="1"/>
          <p:nvPr/>
        </p:nvSpPr>
        <p:spPr>
          <a:xfrm>
            <a:off x="2068650" y="671800"/>
            <a:ext cx="694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Main left lateral, Branch left lateral. Normal stress 20 MPa</a:t>
            </a:r>
            <a:endParaRPr sz="1800">
              <a:solidFill>
                <a:schemeClr val="dk2"/>
              </a:solidFill>
              <a:latin typeface="Roboto"/>
              <a:ea typeface="Roboto"/>
              <a:cs typeface="Roboto"/>
              <a:sym typeface="Roboto"/>
            </a:endParaRPr>
          </a:p>
        </p:txBody>
      </p:sp>
      <p:sp>
        <p:nvSpPr>
          <p:cNvPr id="559" name="Google Shape;559;p49"/>
          <p:cNvSpPr txBox="1"/>
          <p:nvPr/>
        </p:nvSpPr>
        <p:spPr>
          <a:xfrm>
            <a:off x="215900" y="1001850"/>
            <a:ext cx="22686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7.0 MPa</a:t>
            </a:r>
            <a:endParaRPr sz="1800">
              <a:solidFill>
                <a:schemeClr val="dk2"/>
              </a:solidFill>
              <a:latin typeface="Roboto"/>
              <a:ea typeface="Roboto"/>
              <a:cs typeface="Roboto"/>
              <a:sym typeface="Roboto"/>
            </a:endParaRPr>
          </a:p>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7.75 MPa</a:t>
            </a: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p:txBody>
      </p:sp>
      <p:sp>
        <p:nvSpPr>
          <p:cNvPr id="560" name="Google Shape;560;p49"/>
          <p:cNvSpPr txBox="1"/>
          <p:nvPr/>
        </p:nvSpPr>
        <p:spPr>
          <a:xfrm>
            <a:off x="0" y="2213150"/>
            <a:ext cx="2555400" cy="2401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Font typeface="Roboto"/>
              <a:buAutoNum type="arabicPeriod"/>
            </a:pPr>
            <a:r>
              <a:rPr lang="en" sz="1800" b="1">
                <a:solidFill>
                  <a:schemeClr val="dk2"/>
                </a:solidFill>
                <a:latin typeface="Roboto"/>
                <a:ea typeface="Roboto"/>
                <a:cs typeface="Roboto"/>
                <a:sym typeface="Roboto"/>
              </a:rPr>
              <a:t>Narrow angle hinders rupturing secondary segment</a:t>
            </a:r>
            <a:endParaRPr sz="1800" b="1">
              <a:solidFill>
                <a:schemeClr val="dk2"/>
              </a:solidFill>
              <a:latin typeface="Roboto"/>
              <a:ea typeface="Roboto"/>
              <a:cs typeface="Roboto"/>
              <a:sym typeface="Roboto"/>
            </a:endParaRPr>
          </a:p>
          <a:p>
            <a:pPr marL="457200" lvl="0" indent="-342900" algn="l" rtl="0">
              <a:spcBef>
                <a:spcPts val="0"/>
              </a:spcBef>
              <a:spcAft>
                <a:spcPts val="0"/>
              </a:spcAft>
              <a:buClr>
                <a:schemeClr val="dk2"/>
              </a:buClr>
              <a:buSzPts val="1800"/>
              <a:buFont typeface="Roboto"/>
              <a:buAutoNum type="arabicPeriod"/>
            </a:pPr>
            <a:r>
              <a:rPr lang="en" sz="1800" b="1">
                <a:solidFill>
                  <a:schemeClr val="dk2"/>
                </a:solidFill>
                <a:latin typeface="Roboto"/>
                <a:ea typeface="Roboto"/>
                <a:cs typeface="Roboto"/>
                <a:sym typeface="Roboto"/>
              </a:rPr>
              <a:t>Increased material contrast hinders rupture on secondary fault</a:t>
            </a:r>
            <a:r>
              <a:rPr lang="en"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p:txBody>
      </p:sp>
      <p:pic>
        <p:nvPicPr>
          <p:cNvPr id="561" name="Google Shape;561;p49"/>
          <p:cNvPicPr preferRelativeResize="0"/>
          <p:nvPr/>
        </p:nvPicPr>
        <p:blipFill>
          <a:blip r:embed="rId3">
            <a:alphaModFix/>
          </a:blip>
          <a:stretch>
            <a:fillRect/>
          </a:stretch>
        </p:blipFill>
        <p:spPr>
          <a:xfrm>
            <a:off x="2596075" y="1197075"/>
            <a:ext cx="6547927" cy="36941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0"/>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Sensitivity to other parameters: Branch angle </a:t>
            </a:r>
            <a:endParaRPr/>
          </a:p>
        </p:txBody>
      </p:sp>
      <p:sp>
        <p:nvSpPr>
          <p:cNvPr id="567" name="Google Shape;567;p50"/>
          <p:cNvSpPr txBox="1"/>
          <p:nvPr/>
        </p:nvSpPr>
        <p:spPr>
          <a:xfrm>
            <a:off x="2068650" y="671800"/>
            <a:ext cx="694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Main right lateral, Branch right lateral. Normal stress 20 MPa</a:t>
            </a:r>
            <a:endParaRPr sz="1800">
              <a:solidFill>
                <a:schemeClr val="dk2"/>
              </a:solidFill>
              <a:latin typeface="Roboto"/>
              <a:ea typeface="Roboto"/>
              <a:cs typeface="Roboto"/>
              <a:sym typeface="Roboto"/>
            </a:endParaRPr>
          </a:p>
        </p:txBody>
      </p:sp>
      <p:sp>
        <p:nvSpPr>
          <p:cNvPr id="568" name="Google Shape;568;p50"/>
          <p:cNvSpPr txBox="1"/>
          <p:nvPr/>
        </p:nvSpPr>
        <p:spPr>
          <a:xfrm>
            <a:off x="215900" y="1001850"/>
            <a:ext cx="22686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8.0 MPa</a:t>
            </a:r>
            <a:endParaRPr sz="1800">
              <a:solidFill>
                <a:schemeClr val="dk2"/>
              </a:solidFill>
              <a:latin typeface="Roboto"/>
              <a:ea typeface="Roboto"/>
              <a:cs typeface="Roboto"/>
              <a:sym typeface="Roboto"/>
            </a:endParaRPr>
          </a:p>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9.0 MPa</a:t>
            </a: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p:txBody>
      </p:sp>
      <p:pic>
        <p:nvPicPr>
          <p:cNvPr id="569" name="Google Shape;569;p50"/>
          <p:cNvPicPr preferRelativeResize="0"/>
          <p:nvPr/>
        </p:nvPicPr>
        <p:blipFill>
          <a:blip r:embed="rId3">
            <a:alphaModFix/>
          </a:blip>
          <a:stretch>
            <a:fillRect/>
          </a:stretch>
        </p:blipFill>
        <p:spPr>
          <a:xfrm>
            <a:off x="2596896" y="1197864"/>
            <a:ext cx="6566398" cy="36941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51"/>
          <p:cNvSpPr txBox="1">
            <a:spLocks noGrp="1"/>
          </p:cNvSpPr>
          <p:nvPr>
            <p:ph type="title"/>
          </p:nvPr>
        </p:nvSpPr>
        <p:spPr>
          <a:xfrm>
            <a:off x="311700" y="64008"/>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Sensitivity to other parameters: Branch angle </a:t>
            </a:r>
            <a:endParaRPr/>
          </a:p>
        </p:txBody>
      </p:sp>
      <p:sp>
        <p:nvSpPr>
          <p:cNvPr id="575" name="Google Shape;575;p51"/>
          <p:cNvSpPr txBox="1"/>
          <p:nvPr/>
        </p:nvSpPr>
        <p:spPr>
          <a:xfrm>
            <a:off x="2068650" y="671800"/>
            <a:ext cx="694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Main right lateral, Branch right lateral. Normal stress 20 MPa</a:t>
            </a:r>
            <a:endParaRPr sz="1800">
              <a:solidFill>
                <a:schemeClr val="dk2"/>
              </a:solidFill>
              <a:latin typeface="Roboto"/>
              <a:ea typeface="Roboto"/>
              <a:cs typeface="Roboto"/>
              <a:sym typeface="Roboto"/>
            </a:endParaRPr>
          </a:p>
        </p:txBody>
      </p:sp>
      <p:sp>
        <p:nvSpPr>
          <p:cNvPr id="576" name="Google Shape;576;p51"/>
          <p:cNvSpPr txBox="1"/>
          <p:nvPr/>
        </p:nvSpPr>
        <p:spPr>
          <a:xfrm>
            <a:off x="215900" y="1001850"/>
            <a:ext cx="22686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8.0 MPa</a:t>
            </a:r>
            <a:endParaRPr sz="1800">
              <a:solidFill>
                <a:schemeClr val="dk2"/>
              </a:solidFill>
              <a:latin typeface="Roboto"/>
              <a:ea typeface="Roboto"/>
              <a:cs typeface="Roboto"/>
              <a:sym typeface="Roboto"/>
            </a:endParaRPr>
          </a:p>
          <a:p>
            <a:pPr marL="457200" lvl="0" indent="-342900" algn="l" rtl="0">
              <a:spcBef>
                <a:spcPts val="0"/>
              </a:spcBef>
              <a:spcAft>
                <a:spcPts val="0"/>
              </a:spcAft>
              <a:buClr>
                <a:schemeClr val="dk2"/>
              </a:buClr>
              <a:buSzPts val="1800"/>
              <a:buFont typeface="Roboto"/>
              <a:buAutoNum type="alphaLcParenBoth"/>
            </a:pPr>
            <a:r>
              <a:rPr lang="en" sz="1800">
                <a:solidFill>
                  <a:schemeClr val="dk2"/>
                </a:solidFill>
                <a:latin typeface="Roboto"/>
                <a:ea typeface="Roboto"/>
                <a:cs typeface="Roboto"/>
                <a:sym typeface="Roboto"/>
              </a:rPr>
              <a:t>Shear stress 9.0 MPa</a:t>
            </a:r>
            <a:endParaRPr sz="1800">
              <a:solidFill>
                <a:schemeClr val="dk2"/>
              </a:solidFill>
              <a:latin typeface="Roboto"/>
              <a:ea typeface="Roboto"/>
              <a:cs typeface="Roboto"/>
              <a:sym typeface="Roboto"/>
            </a:endParaRPr>
          </a:p>
          <a:p>
            <a:pPr marL="0" lvl="0" indent="0" algn="l" rtl="0">
              <a:spcBef>
                <a:spcPts val="0"/>
              </a:spcBef>
              <a:spcAft>
                <a:spcPts val="0"/>
              </a:spcAft>
              <a:buNone/>
            </a:pPr>
            <a:endParaRPr sz="1800">
              <a:solidFill>
                <a:schemeClr val="dk2"/>
              </a:solidFill>
              <a:latin typeface="Roboto"/>
              <a:ea typeface="Roboto"/>
              <a:cs typeface="Roboto"/>
              <a:sym typeface="Roboto"/>
            </a:endParaRPr>
          </a:p>
        </p:txBody>
      </p:sp>
      <p:pic>
        <p:nvPicPr>
          <p:cNvPr id="577" name="Google Shape;577;p51"/>
          <p:cNvPicPr preferRelativeResize="0"/>
          <p:nvPr/>
        </p:nvPicPr>
        <p:blipFill>
          <a:blip r:embed="rId3">
            <a:alphaModFix/>
          </a:blip>
          <a:stretch>
            <a:fillRect/>
          </a:stretch>
        </p:blipFill>
        <p:spPr>
          <a:xfrm>
            <a:off x="2596896" y="1197864"/>
            <a:ext cx="6566398" cy="3694176"/>
          </a:xfrm>
          <a:prstGeom prst="rect">
            <a:avLst/>
          </a:prstGeom>
          <a:noFill/>
          <a:ln>
            <a:noFill/>
          </a:ln>
        </p:spPr>
      </p:pic>
      <p:sp>
        <p:nvSpPr>
          <p:cNvPr id="578" name="Google Shape;578;p51"/>
          <p:cNvSpPr txBox="1"/>
          <p:nvPr/>
        </p:nvSpPr>
        <p:spPr>
          <a:xfrm>
            <a:off x="0" y="2213150"/>
            <a:ext cx="2555400" cy="2401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Font typeface="Roboto"/>
              <a:buAutoNum type="arabicPeriod"/>
            </a:pPr>
            <a:r>
              <a:rPr lang="en" sz="1800" b="1">
                <a:solidFill>
                  <a:schemeClr val="dk2"/>
                </a:solidFill>
                <a:latin typeface="Roboto"/>
                <a:ea typeface="Roboto"/>
                <a:cs typeface="Roboto"/>
                <a:sym typeface="Roboto"/>
              </a:rPr>
              <a:t>Narrow angle hinders rupturing secondary segment</a:t>
            </a:r>
            <a:endParaRPr sz="1800" b="1">
              <a:solidFill>
                <a:schemeClr val="dk2"/>
              </a:solidFill>
              <a:latin typeface="Roboto"/>
              <a:ea typeface="Roboto"/>
              <a:cs typeface="Roboto"/>
              <a:sym typeface="Roboto"/>
            </a:endParaRPr>
          </a:p>
          <a:p>
            <a:pPr marL="457200" lvl="0" indent="-342900" algn="l" rtl="0">
              <a:spcBef>
                <a:spcPts val="0"/>
              </a:spcBef>
              <a:spcAft>
                <a:spcPts val="0"/>
              </a:spcAft>
              <a:buClr>
                <a:schemeClr val="dk2"/>
              </a:buClr>
              <a:buSzPts val="1800"/>
              <a:buFont typeface="Roboto"/>
              <a:buAutoNum type="arabicPeriod"/>
            </a:pPr>
            <a:r>
              <a:rPr lang="en" sz="1800" b="1">
                <a:solidFill>
                  <a:schemeClr val="dk2"/>
                </a:solidFill>
                <a:latin typeface="Roboto"/>
                <a:ea typeface="Roboto"/>
                <a:cs typeface="Roboto"/>
                <a:sym typeface="Roboto"/>
              </a:rPr>
              <a:t>Increased material contrast hinders rupture on secondary fault</a:t>
            </a:r>
            <a:r>
              <a:rPr lang="en"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Geometric complexities on fault systems</a:t>
            </a:r>
            <a:endParaRPr/>
          </a:p>
        </p:txBody>
      </p:sp>
      <p:sp>
        <p:nvSpPr>
          <p:cNvPr id="112" name="Google Shape;112;p16"/>
          <p:cNvSpPr txBox="1">
            <a:spLocks noGrp="1"/>
          </p:cNvSpPr>
          <p:nvPr>
            <p:ph type="body" idx="1"/>
          </p:nvPr>
        </p:nvSpPr>
        <p:spPr>
          <a:xfrm>
            <a:off x="311700" y="1229875"/>
            <a:ext cx="8520600" cy="688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200" b="1"/>
              <a:t>Importance:</a:t>
            </a:r>
            <a:r>
              <a:rPr lang="en" sz="7200"/>
              <a:t> complex regions along a fault may influence rupture behavior; could conditionally terminate, redirect or allow continuation of rupture.</a:t>
            </a:r>
            <a:endParaRPr/>
          </a:p>
          <a:p>
            <a:pPr marL="0" lvl="0" indent="0" algn="l" rtl="0">
              <a:spcBef>
                <a:spcPts val="1200"/>
              </a:spcBef>
              <a:spcAft>
                <a:spcPts val="1200"/>
              </a:spcAft>
              <a:buNone/>
            </a:pPr>
            <a:endParaRPr/>
          </a:p>
        </p:txBody>
      </p:sp>
      <p:sp>
        <p:nvSpPr>
          <p:cNvPr id="113" name="Google Shape;113;p16"/>
          <p:cNvSpPr txBox="1"/>
          <p:nvPr/>
        </p:nvSpPr>
        <p:spPr>
          <a:xfrm>
            <a:off x="3114000" y="1944000"/>
            <a:ext cx="2916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Some common examples</a:t>
            </a:r>
            <a:endParaRPr sz="1800">
              <a:solidFill>
                <a:schemeClr val="dk2"/>
              </a:solidFill>
              <a:latin typeface="Roboto"/>
              <a:ea typeface="Roboto"/>
              <a:cs typeface="Roboto"/>
              <a:sym typeface="Roboto"/>
            </a:endParaRPr>
          </a:p>
        </p:txBody>
      </p:sp>
      <p:pic>
        <p:nvPicPr>
          <p:cNvPr id="114" name="Google Shape;114;p16"/>
          <p:cNvPicPr preferRelativeResize="0"/>
          <p:nvPr/>
        </p:nvPicPr>
        <p:blipFill rotWithShape="1">
          <a:blip r:embed="rId3">
            <a:alphaModFix/>
          </a:blip>
          <a:srcRect t="21476"/>
          <a:stretch/>
        </p:blipFill>
        <p:spPr>
          <a:xfrm>
            <a:off x="73137" y="2798800"/>
            <a:ext cx="2139726" cy="1715651"/>
          </a:xfrm>
          <a:prstGeom prst="rect">
            <a:avLst/>
          </a:prstGeom>
          <a:noFill/>
          <a:ln w="19050" cap="flat" cmpd="sng">
            <a:solidFill>
              <a:srgbClr val="000000"/>
            </a:solidFill>
            <a:prstDash val="solid"/>
            <a:round/>
            <a:headEnd type="none" w="sm" len="sm"/>
            <a:tailEnd type="none" w="sm" len="sm"/>
          </a:ln>
        </p:spPr>
      </p:pic>
      <p:sp>
        <p:nvSpPr>
          <p:cNvPr id="115" name="Google Shape;115;p16"/>
          <p:cNvSpPr txBox="1"/>
          <p:nvPr/>
        </p:nvSpPr>
        <p:spPr>
          <a:xfrm>
            <a:off x="210163" y="2343150"/>
            <a:ext cx="181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Roboto"/>
                <a:ea typeface="Roboto"/>
                <a:cs typeface="Roboto"/>
                <a:sym typeface="Roboto"/>
              </a:rPr>
              <a:t>Fault stepovers</a:t>
            </a:r>
            <a:endParaRPr sz="1600" b="1">
              <a:solidFill>
                <a:schemeClr val="dk2"/>
              </a:solidFill>
              <a:latin typeface="Roboto"/>
              <a:ea typeface="Roboto"/>
              <a:cs typeface="Roboto"/>
              <a:sym typeface="Roboto"/>
            </a:endParaRPr>
          </a:p>
        </p:txBody>
      </p:sp>
      <p:sp>
        <p:nvSpPr>
          <p:cNvPr id="116" name="Google Shape;116;p16"/>
          <p:cNvSpPr txBox="1"/>
          <p:nvPr/>
        </p:nvSpPr>
        <p:spPr>
          <a:xfrm>
            <a:off x="41700" y="4483800"/>
            <a:ext cx="2202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Roboto"/>
                <a:ea typeface="Roboto"/>
                <a:cs typeface="Roboto"/>
                <a:sym typeface="Roboto"/>
              </a:rPr>
              <a:t>Harris &amp; Day, 1993</a:t>
            </a:r>
            <a:endParaRPr sz="1200">
              <a:solidFill>
                <a:schemeClr val="dk2"/>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2"/>
          <p:cNvSpPr txBox="1">
            <a:spLocks noGrp="1"/>
          </p:cNvSpPr>
          <p:nvPr>
            <p:ph type="title"/>
          </p:nvPr>
        </p:nvSpPr>
        <p:spPr>
          <a:xfrm>
            <a:off x="311700" y="64000"/>
            <a:ext cx="8509200" cy="548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Implications for fault systems in Southern California </a:t>
            </a:r>
            <a:endParaRPr/>
          </a:p>
        </p:txBody>
      </p:sp>
      <p:pic>
        <p:nvPicPr>
          <p:cNvPr id="584" name="Google Shape;584;p52" descr="Map-view cross-sections at depths 2, 5 and 8 km for the Trifurcation area of VP (left-hand panel), VS (middle panel) and the VP/VS ratio (right-hand panel). The white contours enclose areas that are well sampled by the employed sources and receivers (DWS &gt; 10); the DWS contours for the lower resolution VS model are shown on the VP/VS images for reference. A prominent low velocity zone along the Anza segment and at the trifurcation has elevated VP/VS ratio and is possibly a damage-related signal. Contrasts in velocity across each of the faults are clear in both VP and VS. In general, the entire region near the three fault strands has lower velocities and higher VS ratios than the surrounding unfaulted regions, which consist mostly of plutonic igneous rocks with VP/VS ratios consistent with silicic composition."/>
          <p:cNvPicPr preferRelativeResize="0"/>
          <p:nvPr/>
        </p:nvPicPr>
        <p:blipFill rotWithShape="1">
          <a:blip r:embed="rId3">
            <a:alphaModFix/>
          </a:blip>
          <a:srcRect r="32496" b="71398"/>
          <a:stretch/>
        </p:blipFill>
        <p:spPr>
          <a:xfrm>
            <a:off x="311700" y="704875"/>
            <a:ext cx="3772150" cy="1935125"/>
          </a:xfrm>
          <a:prstGeom prst="rect">
            <a:avLst/>
          </a:prstGeom>
          <a:noFill/>
          <a:ln>
            <a:noFill/>
          </a:ln>
        </p:spPr>
      </p:pic>
      <p:pic>
        <p:nvPicPr>
          <p:cNvPr id="585" name="Google Shape;585;p52" descr="Map-view cross-sections at depths 2, 5 and 8 km for the Trifurcation area of VP (left-hand panel), VS (middle panel) and the VP/VS ratio (right-hand panel). The white contours enclose areas that are well sampled by the employed sources and receivers (DWS &gt; 10); the DWS contours for the lower resolution VS model are shown on the VP/VS images for reference. A prominent low velocity zone along the Anza segment and at the trifurcation has elevated VP/VS ratio and is possibly a damage-related signal. Contrasts in velocity across each of the faults are clear in both VP and VS. In general, the entire region near the three fault strands has lower velocities and higher VS ratios than the surrounding unfaulted regions, which consist mostly of plutonic igneous rocks with VP/VS ratios consistent with silicic composition."/>
          <p:cNvPicPr preferRelativeResize="0"/>
          <p:nvPr/>
        </p:nvPicPr>
        <p:blipFill rotWithShape="1">
          <a:blip r:embed="rId3">
            <a:alphaModFix/>
          </a:blip>
          <a:srcRect t="93911" r="32496" b="-811"/>
          <a:stretch/>
        </p:blipFill>
        <p:spPr>
          <a:xfrm>
            <a:off x="597575" y="2640000"/>
            <a:ext cx="3200400" cy="405383"/>
          </a:xfrm>
          <a:prstGeom prst="rect">
            <a:avLst/>
          </a:prstGeom>
          <a:noFill/>
          <a:ln>
            <a:noFill/>
          </a:ln>
        </p:spPr>
      </p:pic>
      <p:sp>
        <p:nvSpPr>
          <p:cNvPr id="586" name="Google Shape;586;p52"/>
          <p:cNvSpPr txBox="1"/>
          <p:nvPr/>
        </p:nvSpPr>
        <p:spPr>
          <a:xfrm>
            <a:off x="4280125" y="704875"/>
            <a:ext cx="4688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Southern San Jacinto Fault is similar to our narrow angle models</a:t>
            </a:r>
            <a:endParaRPr sz="1800">
              <a:solidFill>
                <a:schemeClr val="dk2"/>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53"/>
          <p:cNvPicPr preferRelativeResize="0"/>
          <p:nvPr/>
        </p:nvPicPr>
        <p:blipFill rotWithShape="1">
          <a:blip r:embed="rId3">
            <a:alphaModFix/>
          </a:blip>
          <a:srcRect t="4124" b="2338"/>
          <a:stretch/>
        </p:blipFill>
        <p:spPr>
          <a:xfrm>
            <a:off x="0" y="3005250"/>
            <a:ext cx="2457452" cy="2138250"/>
          </a:xfrm>
          <a:prstGeom prst="rect">
            <a:avLst/>
          </a:prstGeom>
          <a:noFill/>
          <a:ln>
            <a:noFill/>
          </a:ln>
        </p:spPr>
      </p:pic>
      <p:cxnSp>
        <p:nvCxnSpPr>
          <p:cNvPr id="592" name="Google Shape;592;p53"/>
          <p:cNvCxnSpPr/>
          <p:nvPr/>
        </p:nvCxnSpPr>
        <p:spPr>
          <a:xfrm>
            <a:off x="516470" y="3508611"/>
            <a:ext cx="1426200" cy="959400"/>
          </a:xfrm>
          <a:prstGeom prst="straightConnector1">
            <a:avLst/>
          </a:prstGeom>
          <a:noFill/>
          <a:ln w="38100" cap="flat" cmpd="sng">
            <a:solidFill>
              <a:srgbClr val="FF0000"/>
            </a:solidFill>
            <a:prstDash val="solid"/>
            <a:round/>
            <a:headEnd type="none" w="med" len="med"/>
            <a:tailEnd type="none" w="med" len="med"/>
          </a:ln>
        </p:spPr>
      </p:cxnSp>
      <p:cxnSp>
        <p:nvCxnSpPr>
          <p:cNvPr id="593" name="Google Shape;593;p53"/>
          <p:cNvCxnSpPr/>
          <p:nvPr/>
        </p:nvCxnSpPr>
        <p:spPr>
          <a:xfrm>
            <a:off x="1236520" y="3977391"/>
            <a:ext cx="928500" cy="169800"/>
          </a:xfrm>
          <a:prstGeom prst="straightConnector1">
            <a:avLst/>
          </a:prstGeom>
          <a:noFill/>
          <a:ln w="38100" cap="flat" cmpd="sng">
            <a:solidFill>
              <a:srgbClr val="FF0000"/>
            </a:solidFill>
            <a:prstDash val="solid"/>
            <a:round/>
            <a:headEnd type="none" w="med" len="med"/>
            <a:tailEnd type="none" w="med" len="med"/>
          </a:ln>
        </p:spPr>
      </p:cxnSp>
      <p:sp>
        <p:nvSpPr>
          <p:cNvPr id="594" name="Google Shape;594;p53"/>
          <p:cNvSpPr txBox="1">
            <a:spLocks noGrp="1"/>
          </p:cNvSpPr>
          <p:nvPr>
            <p:ph type="title"/>
          </p:nvPr>
        </p:nvSpPr>
        <p:spPr>
          <a:xfrm>
            <a:off x="311700" y="64000"/>
            <a:ext cx="8509200" cy="548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Implications for fault systems in Southern California </a:t>
            </a:r>
            <a:endParaRPr/>
          </a:p>
        </p:txBody>
      </p:sp>
      <p:pic>
        <p:nvPicPr>
          <p:cNvPr id="595" name="Google Shape;595;p53" descr="Map-view cross-sections at depths 2, 5 and 8 km for the Trifurcation area of VP (left-hand panel), VS (middle panel) and the VP/VS ratio (right-hand panel). The white contours enclose areas that are well sampled by the employed sources and receivers (DWS &gt; 10); the DWS contours for the lower resolution VS model are shown on the VP/VS images for reference. A prominent low velocity zone along the Anza segment and at the trifurcation has elevated VP/VS ratio and is possibly a damage-related signal. Contrasts in velocity across each of the faults are clear in both VP and VS. In general, the entire region near the three fault strands has lower velocities and higher VS ratios than the surrounding unfaulted regions, which consist mostly of plutonic igneous rocks with VP/VS ratios consistent with silicic composition."/>
          <p:cNvPicPr preferRelativeResize="0"/>
          <p:nvPr/>
        </p:nvPicPr>
        <p:blipFill rotWithShape="1">
          <a:blip r:embed="rId4">
            <a:alphaModFix/>
          </a:blip>
          <a:srcRect r="32496" b="71398"/>
          <a:stretch/>
        </p:blipFill>
        <p:spPr>
          <a:xfrm>
            <a:off x="311700" y="704875"/>
            <a:ext cx="3772150" cy="1935125"/>
          </a:xfrm>
          <a:prstGeom prst="rect">
            <a:avLst/>
          </a:prstGeom>
          <a:noFill/>
          <a:ln>
            <a:noFill/>
          </a:ln>
        </p:spPr>
      </p:pic>
      <p:pic>
        <p:nvPicPr>
          <p:cNvPr id="596" name="Google Shape;596;p53" descr="Map-view cross-sections at depths 2, 5 and 8 km for the Trifurcation area of VP (left-hand panel), VS (middle panel) and the VP/VS ratio (right-hand panel). The white contours enclose areas that are well sampled by the employed sources and receivers (DWS &gt; 10); the DWS contours for the lower resolution VS model are shown on the VP/VS images for reference. A prominent low velocity zone along the Anza segment and at the trifurcation has elevated VP/VS ratio and is possibly a damage-related signal. Contrasts in velocity across each of the faults are clear in both VP and VS. In general, the entire region near the three fault strands has lower velocities and higher VS ratios than the surrounding unfaulted regions, which consist mostly of plutonic igneous rocks with VP/VS ratios consistent with silicic composition."/>
          <p:cNvPicPr preferRelativeResize="0"/>
          <p:nvPr/>
        </p:nvPicPr>
        <p:blipFill rotWithShape="1">
          <a:blip r:embed="rId4">
            <a:alphaModFix/>
          </a:blip>
          <a:srcRect t="93911" r="32496" b="-811"/>
          <a:stretch/>
        </p:blipFill>
        <p:spPr>
          <a:xfrm>
            <a:off x="597575" y="2640000"/>
            <a:ext cx="3200400" cy="405383"/>
          </a:xfrm>
          <a:prstGeom prst="rect">
            <a:avLst/>
          </a:prstGeom>
          <a:noFill/>
          <a:ln>
            <a:noFill/>
          </a:ln>
        </p:spPr>
      </p:pic>
      <p:sp>
        <p:nvSpPr>
          <p:cNvPr id="597" name="Google Shape;597;p53"/>
          <p:cNvSpPr txBox="1"/>
          <p:nvPr/>
        </p:nvSpPr>
        <p:spPr>
          <a:xfrm>
            <a:off x="4280125" y="704875"/>
            <a:ext cx="4688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Southern San Jacinto Fault is similar to our narrow angle models</a:t>
            </a:r>
            <a:endParaRPr sz="1800">
              <a:solidFill>
                <a:schemeClr val="dk2"/>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54"/>
          <p:cNvPicPr preferRelativeResize="0"/>
          <p:nvPr/>
        </p:nvPicPr>
        <p:blipFill rotWithShape="1">
          <a:blip r:embed="rId3">
            <a:alphaModFix/>
          </a:blip>
          <a:srcRect t="4124" b="2338"/>
          <a:stretch/>
        </p:blipFill>
        <p:spPr>
          <a:xfrm>
            <a:off x="0" y="3005250"/>
            <a:ext cx="2457452" cy="2138250"/>
          </a:xfrm>
          <a:prstGeom prst="rect">
            <a:avLst/>
          </a:prstGeom>
          <a:noFill/>
          <a:ln>
            <a:noFill/>
          </a:ln>
        </p:spPr>
      </p:pic>
      <p:cxnSp>
        <p:nvCxnSpPr>
          <p:cNvPr id="603" name="Google Shape;603;p54"/>
          <p:cNvCxnSpPr/>
          <p:nvPr/>
        </p:nvCxnSpPr>
        <p:spPr>
          <a:xfrm>
            <a:off x="516470" y="3508611"/>
            <a:ext cx="1426200" cy="959400"/>
          </a:xfrm>
          <a:prstGeom prst="straightConnector1">
            <a:avLst/>
          </a:prstGeom>
          <a:noFill/>
          <a:ln w="38100" cap="flat" cmpd="sng">
            <a:solidFill>
              <a:srgbClr val="FF0000"/>
            </a:solidFill>
            <a:prstDash val="solid"/>
            <a:round/>
            <a:headEnd type="none" w="med" len="med"/>
            <a:tailEnd type="none" w="med" len="med"/>
          </a:ln>
        </p:spPr>
      </p:cxnSp>
      <p:cxnSp>
        <p:nvCxnSpPr>
          <p:cNvPr id="604" name="Google Shape;604;p54"/>
          <p:cNvCxnSpPr/>
          <p:nvPr/>
        </p:nvCxnSpPr>
        <p:spPr>
          <a:xfrm>
            <a:off x="1236520" y="3977391"/>
            <a:ext cx="928500" cy="169800"/>
          </a:xfrm>
          <a:prstGeom prst="straightConnector1">
            <a:avLst/>
          </a:prstGeom>
          <a:noFill/>
          <a:ln w="38100" cap="flat" cmpd="sng">
            <a:solidFill>
              <a:srgbClr val="FF0000"/>
            </a:solidFill>
            <a:prstDash val="solid"/>
            <a:round/>
            <a:headEnd type="none" w="med" len="med"/>
            <a:tailEnd type="none" w="med" len="med"/>
          </a:ln>
        </p:spPr>
      </p:cxnSp>
      <p:sp>
        <p:nvSpPr>
          <p:cNvPr id="605" name="Google Shape;605;p54"/>
          <p:cNvSpPr txBox="1">
            <a:spLocks noGrp="1"/>
          </p:cNvSpPr>
          <p:nvPr>
            <p:ph type="title"/>
          </p:nvPr>
        </p:nvSpPr>
        <p:spPr>
          <a:xfrm>
            <a:off x="311700" y="64000"/>
            <a:ext cx="8509200" cy="548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Implications for fault systems in Southern California </a:t>
            </a:r>
            <a:endParaRPr/>
          </a:p>
        </p:txBody>
      </p:sp>
      <p:pic>
        <p:nvPicPr>
          <p:cNvPr id="606" name="Google Shape;606;p54" descr="Map-view cross-sections at depths 2, 5 and 8 km for the Trifurcation area of VP (left-hand panel), VS (middle panel) and the VP/VS ratio (right-hand panel). The white contours enclose areas that are well sampled by the employed sources and receivers (DWS &gt; 10); the DWS contours for the lower resolution VS model are shown on the VP/VS images for reference. A prominent low velocity zone along the Anza segment and at the trifurcation has elevated VP/VS ratio and is possibly a damage-related signal. Contrasts in velocity across each of the faults are clear in both VP and VS. In general, the entire region near the three fault strands has lower velocities and higher VS ratios than the surrounding unfaulted regions, which consist mostly of plutonic igneous rocks with VP/VS ratios consistent with silicic composition."/>
          <p:cNvPicPr preferRelativeResize="0"/>
          <p:nvPr/>
        </p:nvPicPr>
        <p:blipFill rotWithShape="1">
          <a:blip r:embed="rId4">
            <a:alphaModFix/>
          </a:blip>
          <a:srcRect r="32496" b="71398"/>
          <a:stretch/>
        </p:blipFill>
        <p:spPr>
          <a:xfrm>
            <a:off x="311700" y="704875"/>
            <a:ext cx="3772150" cy="1935125"/>
          </a:xfrm>
          <a:prstGeom prst="rect">
            <a:avLst/>
          </a:prstGeom>
          <a:noFill/>
          <a:ln>
            <a:noFill/>
          </a:ln>
        </p:spPr>
      </p:pic>
      <p:pic>
        <p:nvPicPr>
          <p:cNvPr id="607" name="Google Shape;607;p54" descr="Map-view cross-sections at depths 2, 5 and 8 km for the Trifurcation area of VP (left-hand panel), VS (middle panel) and the VP/VS ratio (right-hand panel). The white contours enclose areas that are well sampled by the employed sources and receivers (DWS &gt; 10); the DWS contours for the lower resolution VS model are shown on the VP/VS images for reference. A prominent low velocity zone along the Anza segment and at the trifurcation has elevated VP/VS ratio and is possibly a damage-related signal. Contrasts in velocity across each of the faults are clear in both VP and VS. In general, the entire region near the three fault strands has lower velocities and higher VS ratios than the surrounding unfaulted regions, which consist mostly of plutonic igneous rocks with VP/VS ratios consistent with silicic composition."/>
          <p:cNvPicPr preferRelativeResize="0"/>
          <p:nvPr/>
        </p:nvPicPr>
        <p:blipFill rotWithShape="1">
          <a:blip r:embed="rId4">
            <a:alphaModFix/>
          </a:blip>
          <a:srcRect t="93911" r="32496" b="-811"/>
          <a:stretch/>
        </p:blipFill>
        <p:spPr>
          <a:xfrm>
            <a:off x="597575" y="2640000"/>
            <a:ext cx="3200400" cy="405383"/>
          </a:xfrm>
          <a:prstGeom prst="rect">
            <a:avLst/>
          </a:prstGeom>
          <a:noFill/>
          <a:ln>
            <a:noFill/>
          </a:ln>
        </p:spPr>
      </p:pic>
      <p:sp>
        <p:nvSpPr>
          <p:cNvPr id="608" name="Google Shape;608;p54"/>
          <p:cNvSpPr txBox="1"/>
          <p:nvPr/>
        </p:nvSpPr>
        <p:spPr>
          <a:xfrm>
            <a:off x="4280125" y="704875"/>
            <a:ext cx="4688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Southern San Jacinto Fault is similar to our narrow angle models</a:t>
            </a:r>
            <a:endParaRPr sz="1800">
              <a:solidFill>
                <a:schemeClr val="dk2"/>
              </a:solidFill>
              <a:latin typeface="Roboto"/>
              <a:ea typeface="Roboto"/>
              <a:cs typeface="Roboto"/>
              <a:sym typeface="Roboto"/>
            </a:endParaRPr>
          </a:p>
        </p:txBody>
      </p:sp>
      <p:pic>
        <p:nvPicPr>
          <p:cNvPr id="609" name="Google Shape;609;p54"/>
          <p:cNvPicPr preferRelativeResize="0"/>
          <p:nvPr/>
        </p:nvPicPr>
        <p:blipFill rotWithShape="1">
          <a:blip r:embed="rId5">
            <a:alphaModFix/>
          </a:blip>
          <a:srcRect l="22861" t="9544" r="25461" b="6067"/>
          <a:stretch/>
        </p:blipFill>
        <p:spPr>
          <a:xfrm>
            <a:off x="4319925" y="1374225"/>
            <a:ext cx="2332508" cy="2514601"/>
          </a:xfrm>
          <a:prstGeom prst="rect">
            <a:avLst/>
          </a:prstGeom>
          <a:noFill/>
          <a:ln>
            <a:noFill/>
          </a:ln>
        </p:spPr>
      </p:pic>
      <p:sp>
        <p:nvSpPr>
          <p:cNvPr id="610" name="Google Shape;610;p54"/>
          <p:cNvSpPr txBox="1"/>
          <p:nvPr/>
        </p:nvSpPr>
        <p:spPr>
          <a:xfrm rot="5400000">
            <a:off x="6518175" y="1578025"/>
            <a:ext cx="730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Roboto"/>
                <a:ea typeface="Roboto"/>
                <a:cs typeface="Roboto"/>
                <a:sym typeface="Roboto"/>
              </a:rPr>
              <a:t>0%</a:t>
            </a:r>
            <a:endParaRPr sz="1800">
              <a:solidFill>
                <a:schemeClr val="dk2"/>
              </a:solidFill>
              <a:latin typeface="Roboto"/>
              <a:ea typeface="Roboto"/>
              <a:cs typeface="Roboto"/>
              <a:sym typeface="Roboto"/>
            </a:endParaRPr>
          </a:p>
        </p:txBody>
      </p:sp>
      <p:sp>
        <p:nvSpPr>
          <p:cNvPr id="611" name="Google Shape;611;p54"/>
          <p:cNvSpPr txBox="1"/>
          <p:nvPr/>
        </p:nvSpPr>
        <p:spPr>
          <a:xfrm rot="5400000">
            <a:off x="6518175" y="3095075"/>
            <a:ext cx="730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15%</a:t>
            </a:r>
            <a:endParaRPr sz="1800">
              <a:solidFill>
                <a:schemeClr val="dk2"/>
              </a:solidFill>
              <a:latin typeface="Roboto"/>
              <a:ea typeface="Roboto"/>
              <a:cs typeface="Roboto"/>
              <a:sym typeface="Roboto"/>
            </a:endParaRPr>
          </a:p>
        </p:txBody>
      </p:sp>
      <p:pic>
        <p:nvPicPr>
          <p:cNvPr id="612" name="Google Shape;612;p54"/>
          <p:cNvPicPr preferRelativeResize="0"/>
          <p:nvPr/>
        </p:nvPicPr>
        <p:blipFill rotWithShape="1">
          <a:blip r:embed="rId6">
            <a:alphaModFix/>
          </a:blip>
          <a:srcRect l="4377" r="4985"/>
          <a:stretch/>
        </p:blipFill>
        <p:spPr>
          <a:xfrm>
            <a:off x="4799800" y="4304100"/>
            <a:ext cx="1580100" cy="349875"/>
          </a:xfrm>
          <a:prstGeom prst="rect">
            <a:avLst/>
          </a:prstGeom>
          <a:noFill/>
          <a:ln>
            <a:noFill/>
          </a:ln>
        </p:spPr>
      </p:pic>
      <p:sp>
        <p:nvSpPr>
          <p:cNvPr id="613" name="Google Shape;613;p54"/>
          <p:cNvSpPr txBox="1"/>
          <p:nvPr/>
        </p:nvSpPr>
        <p:spPr>
          <a:xfrm>
            <a:off x="4769938" y="3888813"/>
            <a:ext cx="16398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rPr>
              <a:t>Slip (m)</a:t>
            </a:r>
            <a:endParaRPr>
              <a:solidFill>
                <a:schemeClr val="dk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55"/>
          <p:cNvPicPr preferRelativeResize="0"/>
          <p:nvPr/>
        </p:nvPicPr>
        <p:blipFill rotWithShape="1">
          <a:blip r:embed="rId3">
            <a:alphaModFix/>
          </a:blip>
          <a:srcRect t="4124" b="2338"/>
          <a:stretch/>
        </p:blipFill>
        <p:spPr>
          <a:xfrm>
            <a:off x="0" y="3005250"/>
            <a:ext cx="2457452" cy="2138250"/>
          </a:xfrm>
          <a:prstGeom prst="rect">
            <a:avLst/>
          </a:prstGeom>
          <a:noFill/>
          <a:ln>
            <a:noFill/>
          </a:ln>
        </p:spPr>
      </p:pic>
      <p:cxnSp>
        <p:nvCxnSpPr>
          <p:cNvPr id="619" name="Google Shape;619;p55"/>
          <p:cNvCxnSpPr/>
          <p:nvPr/>
        </p:nvCxnSpPr>
        <p:spPr>
          <a:xfrm>
            <a:off x="516470" y="3508611"/>
            <a:ext cx="1426200" cy="959400"/>
          </a:xfrm>
          <a:prstGeom prst="straightConnector1">
            <a:avLst/>
          </a:prstGeom>
          <a:noFill/>
          <a:ln w="38100" cap="flat" cmpd="sng">
            <a:solidFill>
              <a:srgbClr val="FF0000"/>
            </a:solidFill>
            <a:prstDash val="solid"/>
            <a:round/>
            <a:headEnd type="none" w="med" len="med"/>
            <a:tailEnd type="none" w="med" len="med"/>
          </a:ln>
        </p:spPr>
      </p:cxnSp>
      <p:cxnSp>
        <p:nvCxnSpPr>
          <p:cNvPr id="620" name="Google Shape;620;p55"/>
          <p:cNvCxnSpPr/>
          <p:nvPr/>
        </p:nvCxnSpPr>
        <p:spPr>
          <a:xfrm>
            <a:off x="1236520" y="3977391"/>
            <a:ext cx="928500" cy="169800"/>
          </a:xfrm>
          <a:prstGeom prst="straightConnector1">
            <a:avLst/>
          </a:prstGeom>
          <a:noFill/>
          <a:ln w="38100" cap="flat" cmpd="sng">
            <a:solidFill>
              <a:srgbClr val="FF0000"/>
            </a:solidFill>
            <a:prstDash val="solid"/>
            <a:round/>
            <a:headEnd type="none" w="med" len="med"/>
            <a:tailEnd type="none" w="med" len="med"/>
          </a:ln>
        </p:spPr>
      </p:cxnSp>
      <p:sp>
        <p:nvSpPr>
          <p:cNvPr id="621" name="Google Shape;621;p55"/>
          <p:cNvSpPr txBox="1">
            <a:spLocks noGrp="1"/>
          </p:cNvSpPr>
          <p:nvPr>
            <p:ph type="title"/>
          </p:nvPr>
        </p:nvSpPr>
        <p:spPr>
          <a:xfrm>
            <a:off x="311700" y="64000"/>
            <a:ext cx="8509200" cy="548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Implications for fault systems in Southern California </a:t>
            </a:r>
            <a:endParaRPr/>
          </a:p>
        </p:txBody>
      </p:sp>
      <p:pic>
        <p:nvPicPr>
          <p:cNvPr id="622" name="Google Shape;622;p55" descr="Map-view cross-sections at depths 2, 5 and 8 km for the Trifurcation area of VP (left-hand panel), VS (middle panel) and the VP/VS ratio (right-hand panel). The white contours enclose areas that are well sampled by the employed sources and receivers (DWS &gt; 10); the DWS contours for the lower resolution VS model are shown on the VP/VS images for reference. A prominent low velocity zone along the Anza segment and at the trifurcation has elevated VP/VS ratio and is possibly a damage-related signal. Contrasts in velocity across each of the faults are clear in both VP and VS. In general, the entire region near the three fault strands has lower velocities and higher VS ratios than the surrounding unfaulted regions, which consist mostly of plutonic igneous rocks with VP/VS ratios consistent with silicic composition."/>
          <p:cNvPicPr preferRelativeResize="0"/>
          <p:nvPr/>
        </p:nvPicPr>
        <p:blipFill rotWithShape="1">
          <a:blip r:embed="rId4">
            <a:alphaModFix/>
          </a:blip>
          <a:srcRect r="32496" b="71398"/>
          <a:stretch/>
        </p:blipFill>
        <p:spPr>
          <a:xfrm>
            <a:off x="311700" y="704875"/>
            <a:ext cx="3772150" cy="1935125"/>
          </a:xfrm>
          <a:prstGeom prst="rect">
            <a:avLst/>
          </a:prstGeom>
          <a:noFill/>
          <a:ln>
            <a:noFill/>
          </a:ln>
        </p:spPr>
      </p:pic>
      <p:pic>
        <p:nvPicPr>
          <p:cNvPr id="623" name="Google Shape;623;p55" descr="Map-view cross-sections at depths 2, 5 and 8 km for the Trifurcation area of VP (left-hand panel), VS (middle panel) and the VP/VS ratio (right-hand panel). The white contours enclose areas that are well sampled by the employed sources and receivers (DWS &gt; 10); the DWS contours for the lower resolution VS model are shown on the VP/VS images for reference. A prominent low velocity zone along the Anza segment and at the trifurcation has elevated VP/VS ratio and is possibly a damage-related signal. Contrasts in velocity across each of the faults are clear in both VP and VS. In general, the entire region near the three fault strands has lower velocities and higher VS ratios than the surrounding unfaulted regions, which consist mostly of plutonic igneous rocks with VP/VS ratios consistent with silicic composition."/>
          <p:cNvPicPr preferRelativeResize="0"/>
          <p:nvPr/>
        </p:nvPicPr>
        <p:blipFill rotWithShape="1">
          <a:blip r:embed="rId4">
            <a:alphaModFix/>
          </a:blip>
          <a:srcRect t="93911" r="32496" b="-811"/>
          <a:stretch/>
        </p:blipFill>
        <p:spPr>
          <a:xfrm>
            <a:off x="597575" y="2640000"/>
            <a:ext cx="3200400" cy="405383"/>
          </a:xfrm>
          <a:prstGeom prst="rect">
            <a:avLst/>
          </a:prstGeom>
          <a:noFill/>
          <a:ln>
            <a:noFill/>
          </a:ln>
        </p:spPr>
      </p:pic>
      <p:sp>
        <p:nvSpPr>
          <p:cNvPr id="624" name="Google Shape;624;p55"/>
          <p:cNvSpPr txBox="1"/>
          <p:nvPr/>
        </p:nvSpPr>
        <p:spPr>
          <a:xfrm>
            <a:off x="4280125" y="704875"/>
            <a:ext cx="4688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Southern San Jacinto Fault is similar to our narrow angle models</a:t>
            </a:r>
            <a:endParaRPr sz="1800">
              <a:solidFill>
                <a:schemeClr val="dk2"/>
              </a:solidFill>
              <a:latin typeface="Roboto"/>
              <a:ea typeface="Roboto"/>
              <a:cs typeface="Roboto"/>
              <a:sym typeface="Roboto"/>
            </a:endParaRPr>
          </a:p>
        </p:txBody>
      </p:sp>
      <p:pic>
        <p:nvPicPr>
          <p:cNvPr id="625" name="Google Shape;625;p55"/>
          <p:cNvPicPr preferRelativeResize="0"/>
          <p:nvPr/>
        </p:nvPicPr>
        <p:blipFill rotWithShape="1">
          <a:blip r:embed="rId5">
            <a:alphaModFix/>
          </a:blip>
          <a:srcRect l="22861" t="9544" r="25461" b="6067"/>
          <a:stretch/>
        </p:blipFill>
        <p:spPr>
          <a:xfrm>
            <a:off x="4319925" y="1374225"/>
            <a:ext cx="2332508" cy="2514601"/>
          </a:xfrm>
          <a:prstGeom prst="rect">
            <a:avLst/>
          </a:prstGeom>
          <a:noFill/>
          <a:ln>
            <a:noFill/>
          </a:ln>
        </p:spPr>
      </p:pic>
      <p:sp>
        <p:nvSpPr>
          <p:cNvPr id="626" name="Google Shape;626;p55"/>
          <p:cNvSpPr txBox="1"/>
          <p:nvPr/>
        </p:nvSpPr>
        <p:spPr>
          <a:xfrm rot="5400000">
            <a:off x="6518175" y="1578025"/>
            <a:ext cx="730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Roboto"/>
                <a:ea typeface="Roboto"/>
                <a:cs typeface="Roboto"/>
                <a:sym typeface="Roboto"/>
              </a:rPr>
              <a:t>0%</a:t>
            </a:r>
            <a:endParaRPr sz="1800">
              <a:solidFill>
                <a:schemeClr val="dk2"/>
              </a:solidFill>
              <a:latin typeface="Roboto"/>
              <a:ea typeface="Roboto"/>
              <a:cs typeface="Roboto"/>
              <a:sym typeface="Roboto"/>
            </a:endParaRPr>
          </a:p>
        </p:txBody>
      </p:sp>
      <p:sp>
        <p:nvSpPr>
          <p:cNvPr id="627" name="Google Shape;627;p55"/>
          <p:cNvSpPr txBox="1"/>
          <p:nvPr/>
        </p:nvSpPr>
        <p:spPr>
          <a:xfrm rot="5400000">
            <a:off x="6518175" y="3095075"/>
            <a:ext cx="730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15%</a:t>
            </a:r>
            <a:endParaRPr sz="1800">
              <a:solidFill>
                <a:schemeClr val="dk2"/>
              </a:solidFill>
              <a:latin typeface="Roboto"/>
              <a:ea typeface="Roboto"/>
              <a:cs typeface="Roboto"/>
              <a:sym typeface="Roboto"/>
            </a:endParaRPr>
          </a:p>
        </p:txBody>
      </p:sp>
      <p:pic>
        <p:nvPicPr>
          <p:cNvPr id="628" name="Google Shape;628;p55"/>
          <p:cNvPicPr preferRelativeResize="0"/>
          <p:nvPr/>
        </p:nvPicPr>
        <p:blipFill rotWithShape="1">
          <a:blip r:embed="rId6">
            <a:alphaModFix/>
          </a:blip>
          <a:srcRect l="4377" r="4985"/>
          <a:stretch/>
        </p:blipFill>
        <p:spPr>
          <a:xfrm>
            <a:off x="4799800" y="4304100"/>
            <a:ext cx="1580100" cy="349875"/>
          </a:xfrm>
          <a:prstGeom prst="rect">
            <a:avLst/>
          </a:prstGeom>
          <a:noFill/>
          <a:ln>
            <a:noFill/>
          </a:ln>
        </p:spPr>
      </p:pic>
      <p:sp>
        <p:nvSpPr>
          <p:cNvPr id="629" name="Google Shape;629;p55"/>
          <p:cNvSpPr txBox="1"/>
          <p:nvPr/>
        </p:nvSpPr>
        <p:spPr>
          <a:xfrm>
            <a:off x="4769938" y="3888813"/>
            <a:ext cx="16398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rPr>
              <a:t>Slip (m)</a:t>
            </a:r>
            <a:endParaRPr>
              <a:solidFill>
                <a:schemeClr val="dk2"/>
              </a:solidFill>
            </a:endParaRPr>
          </a:p>
        </p:txBody>
      </p:sp>
      <p:sp>
        <p:nvSpPr>
          <p:cNvPr id="630" name="Google Shape;630;p55"/>
          <p:cNvSpPr txBox="1"/>
          <p:nvPr/>
        </p:nvSpPr>
        <p:spPr>
          <a:xfrm>
            <a:off x="7174375" y="1925250"/>
            <a:ext cx="1893600" cy="1293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Clark (CL) fault may be favoured or  Buck Ridge (BR)</a:t>
            </a:r>
            <a:endParaRPr sz="1800">
              <a:solidFill>
                <a:schemeClr val="dk2"/>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Conclusions and next steps</a:t>
            </a:r>
            <a:endParaRPr dirty="0"/>
          </a:p>
        </p:txBody>
      </p:sp>
      <p:sp>
        <p:nvSpPr>
          <p:cNvPr id="636" name="Google Shape;636;p5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A </a:t>
            </a:r>
            <a:r>
              <a:rPr lang="en" dirty="0" err="1"/>
              <a:t>bimaterial</a:t>
            </a:r>
            <a:r>
              <a:rPr lang="en" dirty="0"/>
              <a:t> interface can cause differences in rupture behavior at branch intersections.</a:t>
            </a:r>
            <a:endParaRPr dirty="0"/>
          </a:p>
          <a:p>
            <a:pPr marL="457200" lvl="0" indent="-342900" algn="l" rtl="0">
              <a:spcBef>
                <a:spcPts val="0"/>
              </a:spcBef>
              <a:spcAft>
                <a:spcPts val="0"/>
              </a:spcAft>
              <a:buSzPts val="1800"/>
              <a:buChar char="●"/>
            </a:pPr>
            <a:r>
              <a:rPr lang="en" dirty="0"/>
              <a:t>The shear modulus seems to influence this effect more than the wave speed in the medium.</a:t>
            </a:r>
            <a:endParaRPr dirty="0"/>
          </a:p>
          <a:p>
            <a:pPr marL="457200" lvl="0" indent="-342900" algn="l" rtl="0">
              <a:spcBef>
                <a:spcPts val="0"/>
              </a:spcBef>
              <a:spcAft>
                <a:spcPts val="0"/>
              </a:spcAft>
              <a:buSzPts val="1800"/>
              <a:buChar char="●"/>
            </a:pPr>
            <a:r>
              <a:rPr lang="en" dirty="0"/>
              <a:t>May have implications for complex fault systems which separate lithologies.</a:t>
            </a:r>
            <a:endParaRPr dirty="0"/>
          </a:p>
          <a:p>
            <a:pPr marL="457200" lvl="0" indent="-342900" algn="l" rtl="0">
              <a:spcBef>
                <a:spcPts val="0"/>
              </a:spcBef>
              <a:spcAft>
                <a:spcPts val="0"/>
              </a:spcAft>
              <a:buSzPts val="1800"/>
              <a:buChar char="●"/>
            </a:pPr>
            <a:r>
              <a:rPr lang="en" dirty="0"/>
              <a:t>Might test sensitivity to other friction laws?</a:t>
            </a:r>
            <a:endParaRPr dirty="0"/>
          </a:p>
          <a:p>
            <a:pPr marL="457200" lvl="0" indent="-342900" algn="l" rtl="0">
              <a:spcBef>
                <a:spcPts val="0"/>
              </a:spcBef>
              <a:spcAft>
                <a:spcPts val="0"/>
              </a:spcAft>
              <a:buSzPts val="1800"/>
              <a:buChar char="●"/>
            </a:pPr>
            <a:r>
              <a:rPr lang="en" dirty="0"/>
              <a:t>Would depth dependent stresses amplify or reduce this effect?</a:t>
            </a:r>
          </a:p>
          <a:p>
            <a:pPr marL="457200" lvl="0" indent="-342900" algn="l" rtl="0">
              <a:spcBef>
                <a:spcPts val="0"/>
              </a:spcBef>
              <a:spcAft>
                <a:spcPts val="0"/>
              </a:spcAft>
              <a:buSzPts val="1800"/>
              <a:buChar char="●"/>
            </a:pPr>
            <a:r>
              <a:rPr lang="en" dirty="0"/>
              <a:t>What if the faults are buried?</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Geometric complexities on fault systems</a:t>
            </a:r>
            <a:endParaRPr/>
          </a:p>
        </p:txBody>
      </p:sp>
      <p:sp>
        <p:nvSpPr>
          <p:cNvPr id="122" name="Google Shape;122;p17"/>
          <p:cNvSpPr txBox="1">
            <a:spLocks noGrp="1"/>
          </p:cNvSpPr>
          <p:nvPr>
            <p:ph type="body" idx="1"/>
          </p:nvPr>
        </p:nvSpPr>
        <p:spPr>
          <a:xfrm>
            <a:off x="311700" y="1229875"/>
            <a:ext cx="8520600" cy="688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200" b="1"/>
              <a:t>Importance:</a:t>
            </a:r>
            <a:r>
              <a:rPr lang="en" sz="7200"/>
              <a:t> complex regions along a fault may influence rupture behavior; could conditionally terminate, redirect or allow continuation of rupture.</a:t>
            </a:r>
            <a:endParaRPr/>
          </a:p>
          <a:p>
            <a:pPr marL="0" lvl="0" indent="0" algn="l" rtl="0">
              <a:spcBef>
                <a:spcPts val="1200"/>
              </a:spcBef>
              <a:spcAft>
                <a:spcPts val="1200"/>
              </a:spcAft>
              <a:buNone/>
            </a:pPr>
            <a:endParaRPr/>
          </a:p>
        </p:txBody>
      </p:sp>
      <p:sp>
        <p:nvSpPr>
          <p:cNvPr id="123" name="Google Shape;123;p17"/>
          <p:cNvSpPr txBox="1"/>
          <p:nvPr/>
        </p:nvSpPr>
        <p:spPr>
          <a:xfrm>
            <a:off x="3114000" y="1944000"/>
            <a:ext cx="2916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Some common examples</a:t>
            </a:r>
            <a:endParaRPr sz="1800">
              <a:solidFill>
                <a:schemeClr val="dk2"/>
              </a:solidFill>
              <a:latin typeface="Roboto"/>
              <a:ea typeface="Roboto"/>
              <a:cs typeface="Roboto"/>
              <a:sym typeface="Roboto"/>
            </a:endParaRPr>
          </a:p>
        </p:txBody>
      </p:sp>
      <p:pic>
        <p:nvPicPr>
          <p:cNvPr id="124" name="Google Shape;124;p17"/>
          <p:cNvPicPr preferRelativeResize="0"/>
          <p:nvPr/>
        </p:nvPicPr>
        <p:blipFill rotWithShape="1">
          <a:blip r:embed="rId3">
            <a:alphaModFix/>
          </a:blip>
          <a:srcRect t="21476"/>
          <a:stretch/>
        </p:blipFill>
        <p:spPr>
          <a:xfrm>
            <a:off x="73137" y="2798800"/>
            <a:ext cx="2139726" cy="1715651"/>
          </a:xfrm>
          <a:prstGeom prst="rect">
            <a:avLst/>
          </a:prstGeom>
          <a:noFill/>
          <a:ln w="19050" cap="flat" cmpd="sng">
            <a:solidFill>
              <a:srgbClr val="000000"/>
            </a:solidFill>
            <a:prstDash val="solid"/>
            <a:round/>
            <a:headEnd type="none" w="sm" len="sm"/>
            <a:tailEnd type="none" w="sm" len="sm"/>
          </a:ln>
        </p:spPr>
      </p:pic>
      <p:sp>
        <p:nvSpPr>
          <p:cNvPr id="125" name="Google Shape;125;p17"/>
          <p:cNvSpPr txBox="1"/>
          <p:nvPr/>
        </p:nvSpPr>
        <p:spPr>
          <a:xfrm>
            <a:off x="210163" y="2343150"/>
            <a:ext cx="181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Roboto"/>
                <a:ea typeface="Roboto"/>
                <a:cs typeface="Roboto"/>
                <a:sym typeface="Roboto"/>
              </a:rPr>
              <a:t>Fault stepovers</a:t>
            </a:r>
            <a:endParaRPr sz="1600">
              <a:solidFill>
                <a:schemeClr val="dk2"/>
              </a:solidFill>
              <a:latin typeface="Roboto"/>
              <a:ea typeface="Roboto"/>
              <a:cs typeface="Roboto"/>
              <a:sym typeface="Roboto"/>
            </a:endParaRPr>
          </a:p>
        </p:txBody>
      </p:sp>
      <p:sp>
        <p:nvSpPr>
          <p:cNvPr id="126" name="Google Shape;126;p17"/>
          <p:cNvSpPr txBox="1"/>
          <p:nvPr/>
        </p:nvSpPr>
        <p:spPr>
          <a:xfrm>
            <a:off x="41700" y="4483800"/>
            <a:ext cx="2202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Roboto"/>
                <a:ea typeface="Roboto"/>
                <a:cs typeface="Roboto"/>
                <a:sym typeface="Roboto"/>
              </a:rPr>
              <a:t>Harris &amp; Day, 1993</a:t>
            </a:r>
            <a:endParaRPr sz="1200">
              <a:solidFill>
                <a:schemeClr val="dk2"/>
              </a:solidFill>
              <a:latin typeface="Roboto"/>
              <a:ea typeface="Roboto"/>
              <a:cs typeface="Roboto"/>
              <a:sym typeface="Roboto"/>
            </a:endParaRPr>
          </a:p>
        </p:txBody>
      </p:sp>
      <p:pic>
        <p:nvPicPr>
          <p:cNvPr id="127" name="Google Shape;127;p17"/>
          <p:cNvPicPr preferRelativeResize="0"/>
          <p:nvPr/>
        </p:nvPicPr>
        <p:blipFill>
          <a:blip r:embed="rId4">
            <a:alphaModFix/>
          </a:blip>
          <a:stretch>
            <a:fillRect/>
          </a:stretch>
        </p:blipFill>
        <p:spPr>
          <a:xfrm>
            <a:off x="6816827" y="2696337"/>
            <a:ext cx="2253895" cy="1719072"/>
          </a:xfrm>
          <a:prstGeom prst="rect">
            <a:avLst/>
          </a:prstGeom>
          <a:noFill/>
          <a:ln w="19050" cap="flat" cmpd="sng">
            <a:solidFill>
              <a:srgbClr val="000000"/>
            </a:solidFill>
            <a:prstDash val="solid"/>
            <a:round/>
            <a:headEnd type="none" w="sm" len="sm"/>
            <a:tailEnd type="none" w="sm" len="sm"/>
          </a:ln>
        </p:spPr>
      </p:pic>
      <p:sp>
        <p:nvSpPr>
          <p:cNvPr id="128" name="Google Shape;128;p17"/>
          <p:cNvSpPr txBox="1"/>
          <p:nvPr/>
        </p:nvSpPr>
        <p:spPr>
          <a:xfrm>
            <a:off x="7006500" y="4439525"/>
            <a:ext cx="1947900" cy="5541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highlight>
                  <a:srgbClr val="FFFFFF"/>
                </a:highlight>
                <a:latin typeface="Roboto"/>
                <a:ea typeface="Roboto"/>
                <a:cs typeface="Roboto"/>
                <a:sym typeface="Roboto"/>
              </a:rPr>
              <a:t>King &amp; Nábělek, 1985</a:t>
            </a:r>
            <a:r>
              <a:rPr lang="en" sz="1200">
                <a:solidFill>
                  <a:schemeClr val="dk2"/>
                </a:solidFill>
                <a:latin typeface="Roboto"/>
                <a:ea typeface="Roboto"/>
                <a:cs typeface="Roboto"/>
                <a:sym typeface="Roboto"/>
              </a:rPr>
              <a:t>; </a:t>
            </a:r>
            <a:endParaRPr sz="1200">
              <a:solidFill>
                <a:schemeClr val="dk2"/>
              </a:solidFill>
              <a:latin typeface="Roboto"/>
              <a:ea typeface="Roboto"/>
              <a:cs typeface="Roboto"/>
              <a:sym typeface="Roboto"/>
            </a:endParaRPr>
          </a:p>
          <a:p>
            <a:pPr marL="0" lvl="0" indent="0" algn="ctr" rtl="0">
              <a:spcBef>
                <a:spcPts val="0"/>
              </a:spcBef>
              <a:spcAft>
                <a:spcPts val="0"/>
              </a:spcAft>
              <a:buNone/>
            </a:pPr>
            <a:r>
              <a:rPr lang="en" sz="1200">
                <a:solidFill>
                  <a:schemeClr val="dk2"/>
                </a:solidFill>
                <a:latin typeface="Roboto"/>
                <a:ea typeface="Roboto"/>
                <a:cs typeface="Roboto"/>
                <a:sym typeface="Roboto"/>
              </a:rPr>
              <a:t>Kase &amp; Day, 2006</a:t>
            </a:r>
            <a:endParaRPr sz="1200">
              <a:solidFill>
                <a:schemeClr val="dk2"/>
              </a:solidFill>
              <a:latin typeface="Roboto"/>
              <a:ea typeface="Roboto"/>
              <a:cs typeface="Roboto"/>
              <a:sym typeface="Roboto"/>
            </a:endParaRPr>
          </a:p>
        </p:txBody>
      </p:sp>
      <p:sp>
        <p:nvSpPr>
          <p:cNvPr id="129" name="Google Shape;129;p17"/>
          <p:cNvSpPr txBox="1"/>
          <p:nvPr/>
        </p:nvSpPr>
        <p:spPr>
          <a:xfrm>
            <a:off x="7034463" y="2266950"/>
            <a:ext cx="181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Roboto"/>
                <a:ea typeface="Roboto"/>
                <a:cs typeface="Roboto"/>
                <a:sym typeface="Roboto"/>
              </a:rPr>
              <a:t>Fault bends</a:t>
            </a:r>
            <a:endParaRPr sz="1600" b="1">
              <a:solidFill>
                <a:schemeClr val="dk2"/>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Geometric complexities on fault systems</a:t>
            </a:r>
            <a:endParaRPr/>
          </a:p>
        </p:txBody>
      </p:sp>
      <p:sp>
        <p:nvSpPr>
          <p:cNvPr id="135" name="Google Shape;135;p18"/>
          <p:cNvSpPr txBox="1">
            <a:spLocks noGrp="1"/>
          </p:cNvSpPr>
          <p:nvPr>
            <p:ph type="body" idx="1"/>
          </p:nvPr>
        </p:nvSpPr>
        <p:spPr>
          <a:xfrm>
            <a:off x="311700" y="1229875"/>
            <a:ext cx="8520600" cy="688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200" b="1"/>
              <a:t>Importance:</a:t>
            </a:r>
            <a:r>
              <a:rPr lang="en" sz="7200"/>
              <a:t> complex regions along a fault may influence rupture behavior; could conditionally terminate, redirect or allow continuation of rupture.</a:t>
            </a:r>
            <a:endParaRPr/>
          </a:p>
          <a:p>
            <a:pPr marL="0" lvl="0" indent="0" algn="l" rtl="0">
              <a:spcBef>
                <a:spcPts val="1200"/>
              </a:spcBef>
              <a:spcAft>
                <a:spcPts val="1200"/>
              </a:spcAft>
              <a:buNone/>
            </a:pPr>
            <a:endParaRPr/>
          </a:p>
        </p:txBody>
      </p:sp>
      <p:sp>
        <p:nvSpPr>
          <p:cNvPr id="136" name="Google Shape;136;p18"/>
          <p:cNvSpPr txBox="1"/>
          <p:nvPr/>
        </p:nvSpPr>
        <p:spPr>
          <a:xfrm>
            <a:off x="3114000" y="1944000"/>
            <a:ext cx="2916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Some common examples</a:t>
            </a:r>
            <a:endParaRPr sz="1800">
              <a:solidFill>
                <a:schemeClr val="dk2"/>
              </a:solidFill>
              <a:latin typeface="Roboto"/>
              <a:ea typeface="Roboto"/>
              <a:cs typeface="Roboto"/>
              <a:sym typeface="Roboto"/>
            </a:endParaRPr>
          </a:p>
        </p:txBody>
      </p:sp>
      <p:pic>
        <p:nvPicPr>
          <p:cNvPr id="137" name="Google Shape;137;p18"/>
          <p:cNvPicPr preferRelativeResize="0"/>
          <p:nvPr/>
        </p:nvPicPr>
        <p:blipFill rotWithShape="1">
          <a:blip r:embed="rId3">
            <a:alphaModFix/>
          </a:blip>
          <a:srcRect t="21476"/>
          <a:stretch/>
        </p:blipFill>
        <p:spPr>
          <a:xfrm>
            <a:off x="73137" y="2798800"/>
            <a:ext cx="2139726" cy="1715651"/>
          </a:xfrm>
          <a:prstGeom prst="rect">
            <a:avLst/>
          </a:prstGeom>
          <a:noFill/>
          <a:ln w="19050" cap="flat" cmpd="sng">
            <a:solidFill>
              <a:srgbClr val="000000"/>
            </a:solidFill>
            <a:prstDash val="solid"/>
            <a:round/>
            <a:headEnd type="none" w="sm" len="sm"/>
            <a:tailEnd type="none" w="sm" len="sm"/>
          </a:ln>
        </p:spPr>
      </p:pic>
      <p:sp>
        <p:nvSpPr>
          <p:cNvPr id="138" name="Google Shape;138;p18"/>
          <p:cNvSpPr txBox="1"/>
          <p:nvPr/>
        </p:nvSpPr>
        <p:spPr>
          <a:xfrm>
            <a:off x="210163" y="2343150"/>
            <a:ext cx="181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Roboto"/>
                <a:ea typeface="Roboto"/>
                <a:cs typeface="Roboto"/>
                <a:sym typeface="Roboto"/>
              </a:rPr>
              <a:t>Fault stepovers</a:t>
            </a:r>
            <a:endParaRPr sz="1600">
              <a:solidFill>
                <a:schemeClr val="dk2"/>
              </a:solidFill>
              <a:latin typeface="Roboto"/>
              <a:ea typeface="Roboto"/>
              <a:cs typeface="Roboto"/>
              <a:sym typeface="Roboto"/>
            </a:endParaRPr>
          </a:p>
        </p:txBody>
      </p:sp>
      <p:sp>
        <p:nvSpPr>
          <p:cNvPr id="139" name="Google Shape;139;p18"/>
          <p:cNvSpPr txBox="1"/>
          <p:nvPr/>
        </p:nvSpPr>
        <p:spPr>
          <a:xfrm>
            <a:off x="41700" y="4483800"/>
            <a:ext cx="2202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Roboto"/>
                <a:ea typeface="Roboto"/>
                <a:cs typeface="Roboto"/>
                <a:sym typeface="Roboto"/>
              </a:rPr>
              <a:t>Harris &amp; Day, 1993</a:t>
            </a:r>
            <a:endParaRPr sz="1200">
              <a:solidFill>
                <a:schemeClr val="dk2"/>
              </a:solidFill>
              <a:latin typeface="Roboto"/>
              <a:ea typeface="Roboto"/>
              <a:cs typeface="Roboto"/>
              <a:sym typeface="Roboto"/>
            </a:endParaRPr>
          </a:p>
        </p:txBody>
      </p:sp>
      <p:pic>
        <p:nvPicPr>
          <p:cNvPr id="140" name="Google Shape;140;p18"/>
          <p:cNvPicPr preferRelativeResize="0"/>
          <p:nvPr/>
        </p:nvPicPr>
        <p:blipFill>
          <a:blip r:embed="rId4">
            <a:alphaModFix/>
          </a:blip>
          <a:stretch>
            <a:fillRect/>
          </a:stretch>
        </p:blipFill>
        <p:spPr>
          <a:xfrm>
            <a:off x="6816827" y="2696337"/>
            <a:ext cx="2253895" cy="1719072"/>
          </a:xfrm>
          <a:prstGeom prst="rect">
            <a:avLst/>
          </a:prstGeom>
          <a:noFill/>
          <a:ln w="19050" cap="flat" cmpd="sng">
            <a:solidFill>
              <a:srgbClr val="000000"/>
            </a:solidFill>
            <a:prstDash val="solid"/>
            <a:round/>
            <a:headEnd type="none" w="sm" len="sm"/>
            <a:tailEnd type="none" w="sm" len="sm"/>
          </a:ln>
        </p:spPr>
      </p:pic>
      <p:sp>
        <p:nvSpPr>
          <p:cNvPr id="141" name="Google Shape;141;p18"/>
          <p:cNvSpPr txBox="1"/>
          <p:nvPr/>
        </p:nvSpPr>
        <p:spPr>
          <a:xfrm>
            <a:off x="7006500" y="4439525"/>
            <a:ext cx="1947900" cy="5541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highlight>
                  <a:srgbClr val="FFFFFF"/>
                </a:highlight>
                <a:latin typeface="Roboto"/>
                <a:ea typeface="Roboto"/>
                <a:cs typeface="Roboto"/>
                <a:sym typeface="Roboto"/>
              </a:rPr>
              <a:t>King &amp; Nábělek, 1985</a:t>
            </a:r>
            <a:r>
              <a:rPr lang="en" sz="1200">
                <a:solidFill>
                  <a:schemeClr val="dk2"/>
                </a:solidFill>
                <a:latin typeface="Roboto"/>
                <a:ea typeface="Roboto"/>
                <a:cs typeface="Roboto"/>
                <a:sym typeface="Roboto"/>
              </a:rPr>
              <a:t>; </a:t>
            </a:r>
            <a:endParaRPr sz="1200">
              <a:solidFill>
                <a:schemeClr val="dk2"/>
              </a:solidFill>
              <a:latin typeface="Roboto"/>
              <a:ea typeface="Roboto"/>
              <a:cs typeface="Roboto"/>
              <a:sym typeface="Roboto"/>
            </a:endParaRPr>
          </a:p>
          <a:p>
            <a:pPr marL="0" lvl="0" indent="0" algn="ctr" rtl="0">
              <a:spcBef>
                <a:spcPts val="0"/>
              </a:spcBef>
              <a:spcAft>
                <a:spcPts val="0"/>
              </a:spcAft>
              <a:buNone/>
            </a:pPr>
            <a:r>
              <a:rPr lang="en" sz="1200">
                <a:solidFill>
                  <a:schemeClr val="dk2"/>
                </a:solidFill>
                <a:latin typeface="Roboto"/>
                <a:ea typeface="Roboto"/>
                <a:cs typeface="Roboto"/>
                <a:sym typeface="Roboto"/>
              </a:rPr>
              <a:t>Kase &amp; Day, 2006</a:t>
            </a:r>
            <a:endParaRPr sz="1200">
              <a:solidFill>
                <a:schemeClr val="dk2"/>
              </a:solidFill>
              <a:latin typeface="Roboto"/>
              <a:ea typeface="Roboto"/>
              <a:cs typeface="Roboto"/>
              <a:sym typeface="Roboto"/>
            </a:endParaRPr>
          </a:p>
        </p:txBody>
      </p:sp>
      <p:sp>
        <p:nvSpPr>
          <p:cNvPr id="142" name="Google Shape;142;p18"/>
          <p:cNvSpPr txBox="1"/>
          <p:nvPr/>
        </p:nvSpPr>
        <p:spPr>
          <a:xfrm>
            <a:off x="7034463" y="2266950"/>
            <a:ext cx="181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Roboto"/>
                <a:ea typeface="Roboto"/>
                <a:cs typeface="Roboto"/>
                <a:sym typeface="Roboto"/>
              </a:rPr>
              <a:t>Fault bends</a:t>
            </a:r>
            <a:endParaRPr sz="1600">
              <a:solidFill>
                <a:schemeClr val="dk2"/>
              </a:solidFill>
              <a:latin typeface="Roboto"/>
              <a:ea typeface="Roboto"/>
              <a:cs typeface="Roboto"/>
              <a:sym typeface="Roboto"/>
            </a:endParaRPr>
          </a:p>
        </p:txBody>
      </p:sp>
      <p:sp>
        <p:nvSpPr>
          <p:cNvPr id="143" name="Google Shape;143;p18"/>
          <p:cNvSpPr txBox="1"/>
          <p:nvPr/>
        </p:nvSpPr>
        <p:spPr>
          <a:xfrm>
            <a:off x="3618800" y="2572913"/>
            <a:ext cx="1818600" cy="43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Roboto"/>
                <a:ea typeface="Roboto"/>
                <a:cs typeface="Roboto"/>
                <a:sym typeface="Roboto"/>
              </a:rPr>
              <a:t>Branch faults</a:t>
            </a:r>
            <a:endParaRPr sz="1600" b="1">
              <a:solidFill>
                <a:schemeClr val="dk2"/>
              </a:solidFill>
              <a:latin typeface="Roboto"/>
              <a:ea typeface="Roboto"/>
              <a:cs typeface="Roboto"/>
              <a:sym typeface="Roboto"/>
            </a:endParaRPr>
          </a:p>
        </p:txBody>
      </p:sp>
      <p:sp>
        <p:nvSpPr>
          <p:cNvPr id="144" name="Google Shape;144;p18"/>
          <p:cNvSpPr txBox="1"/>
          <p:nvPr/>
        </p:nvSpPr>
        <p:spPr>
          <a:xfrm>
            <a:off x="3283650" y="4015113"/>
            <a:ext cx="2576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222222"/>
                </a:solidFill>
                <a:highlight>
                  <a:srgbClr val="FFFFFF"/>
                </a:highlight>
              </a:rPr>
              <a:t>Aochi et al, 2000;</a:t>
            </a:r>
            <a:endParaRPr sz="1200">
              <a:solidFill>
                <a:srgbClr val="222222"/>
              </a:solidFill>
              <a:highlight>
                <a:srgbClr val="FFFFFF"/>
              </a:highlight>
            </a:endParaRPr>
          </a:p>
          <a:p>
            <a:pPr marL="0" lvl="0" indent="0" algn="ctr" rtl="0">
              <a:spcBef>
                <a:spcPts val="0"/>
              </a:spcBef>
              <a:spcAft>
                <a:spcPts val="0"/>
              </a:spcAft>
              <a:buNone/>
            </a:pPr>
            <a:r>
              <a:rPr lang="en" sz="1200">
                <a:solidFill>
                  <a:srgbClr val="222222"/>
                </a:solidFill>
                <a:highlight>
                  <a:srgbClr val="FFFFFF"/>
                </a:highlight>
              </a:rPr>
              <a:t> Kame et al., 2003; </a:t>
            </a:r>
            <a:endParaRPr sz="1200">
              <a:solidFill>
                <a:srgbClr val="222222"/>
              </a:solidFill>
              <a:highlight>
                <a:srgbClr val="FFFFFF"/>
              </a:highlight>
            </a:endParaRPr>
          </a:p>
          <a:p>
            <a:pPr marL="0" lvl="0" indent="0" algn="ctr" rtl="0">
              <a:spcBef>
                <a:spcPts val="0"/>
              </a:spcBef>
              <a:spcAft>
                <a:spcPts val="0"/>
              </a:spcAft>
              <a:buNone/>
            </a:pPr>
            <a:r>
              <a:rPr lang="en" sz="1200">
                <a:solidFill>
                  <a:srgbClr val="222222"/>
                </a:solidFill>
                <a:highlight>
                  <a:srgbClr val="FFFFFF"/>
                </a:highlight>
              </a:rPr>
              <a:t>Duan &amp; Oglesby, 2007</a:t>
            </a:r>
            <a:endParaRPr sz="1200">
              <a:solidFill>
                <a:srgbClr val="222222"/>
              </a:solidFill>
              <a:highlight>
                <a:srgbClr val="FFFFFF"/>
              </a:highlight>
            </a:endParaRPr>
          </a:p>
        </p:txBody>
      </p:sp>
      <p:pic>
        <p:nvPicPr>
          <p:cNvPr id="145" name="Google Shape;145;p18"/>
          <p:cNvPicPr preferRelativeResize="0"/>
          <p:nvPr/>
        </p:nvPicPr>
        <p:blipFill rotWithShape="1">
          <a:blip r:embed="rId5">
            <a:alphaModFix/>
          </a:blip>
          <a:srcRect l="3284" t="21451" r="50188" b="39100"/>
          <a:stretch/>
        </p:blipFill>
        <p:spPr>
          <a:xfrm>
            <a:off x="3348594" y="3200775"/>
            <a:ext cx="2358999" cy="764225"/>
          </a:xfrm>
          <a:prstGeom prst="rect">
            <a:avLst/>
          </a:prstGeom>
          <a:noFill/>
          <a:ln w="19050" cap="flat" cmpd="sng">
            <a:solidFill>
              <a:srgbClr val="595959"/>
            </a:solidFill>
            <a:prstDash val="solid"/>
            <a:round/>
            <a:headEnd type="none" w="sm" len="sm"/>
            <a:tailEnd type="none" w="sm" len="sm"/>
          </a:ln>
        </p:spPr>
      </p:pic>
      <p:sp>
        <p:nvSpPr>
          <p:cNvPr id="146" name="Google Shape;146;p18"/>
          <p:cNvSpPr/>
          <p:nvPr/>
        </p:nvSpPr>
        <p:spPr>
          <a:xfrm>
            <a:off x="5207225" y="2357738"/>
            <a:ext cx="415200" cy="394800"/>
          </a:xfrm>
          <a:prstGeom prst="star5">
            <a:avLst>
              <a:gd name="adj" fmla="val 19098"/>
              <a:gd name="hf" fmla="val 105146"/>
              <a:gd name="vf" fmla="val 110557"/>
            </a:avLst>
          </a:prstGeom>
          <a:solidFill>
            <a:srgbClr val="EEFF41"/>
          </a:solid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EFF4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Earthquakes on Branch Faults</a:t>
            </a:r>
            <a:endParaRPr/>
          </a:p>
        </p:txBody>
      </p:sp>
      <p:sp>
        <p:nvSpPr>
          <p:cNvPr id="152" name="Google Shape;152;p19"/>
          <p:cNvSpPr txBox="1">
            <a:spLocks noGrp="1"/>
          </p:cNvSpPr>
          <p:nvPr>
            <p:ph type="body" idx="1"/>
          </p:nvPr>
        </p:nvSpPr>
        <p:spPr>
          <a:xfrm>
            <a:off x="311700" y="960120"/>
            <a:ext cx="8520600" cy="557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Earthquakes on branch fault systems have demonstrated a variety of behaviors.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Earthquakes on Branch Faults</a:t>
            </a:r>
            <a:endParaRPr/>
          </a:p>
        </p:txBody>
      </p:sp>
      <p:sp>
        <p:nvSpPr>
          <p:cNvPr id="158" name="Google Shape;158;p20"/>
          <p:cNvSpPr txBox="1">
            <a:spLocks noGrp="1"/>
          </p:cNvSpPr>
          <p:nvPr>
            <p:ph type="body" idx="1"/>
          </p:nvPr>
        </p:nvSpPr>
        <p:spPr>
          <a:xfrm>
            <a:off x="311700" y="960125"/>
            <a:ext cx="8520600" cy="557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Earthquakes on branch fault systems have demonstrated a variety of behaviors.</a:t>
            </a:r>
            <a:endParaRPr/>
          </a:p>
        </p:txBody>
      </p:sp>
      <p:pic>
        <p:nvPicPr>
          <p:cNvPr id="159" name="Google Shape;159;p20"/>
          <p:cNvPicPr preferRelativeResize="0"/>
          <p:nvPr/>
        </p:nvPicPr>
        <p:blipFill>
          <a:blip r:embed="rId3">
            <a:alphaModFix/>
          </a:blip>
          <a:stretch>
            <a:fillRect/>
          </a:stretch>
        </p:blipFill>
        <p:spPr>
          <a:xfrm>
            <a:off x="387900" y="2352900"/>
            <a:ext cx="2091689" cy="2285999"/>
          </a:xfrm>
          <a:prstGeom prst="rect">
            <a:avLst/>
          </a:prstGeom>
          <a:noFill/>
          <a:ln>
            <a:noFill/>
          </a:ln>
        </p:spPr>
      </p:pic>
      <p:sp>
        <p:nvSpPr>
          <p:cNvPr id="160" name="Google Shape;160;p20"/>
          <p:cNvSpPr txBox="1"/>
          <p:nvPr/>
        </p:nvSpPr>
        <p:spPr>
          <a:xfrm>
            <a:off x="351800" y="1946775"/>
            <a:ext cx="2163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Roboto"/>
                <a:ea typeface="Roboto"/>
                <a:cs typeface="Roboto"/>
                <a:sym typeface="Roboto"/>
              </a:rPr>
              <a:t>1979 Imperial Valley </a:t>
            </a:r>
            <a:endParaRPr sz="1600" b="1">
              <a:solidFill>
                <a:schemeClr val="dk2"/>
              </a:solidFill>
              <a:latin typeface="Roboto"/>
              <a:ea typeface="Roboto"/>
              <a:cs typeface="Roboto"/>
              <a:sym typeface="Roboto"/>
            </a:endParaRPr>
          </a:p>
        </p:txBody>
      </p:sp>
      <p:sp>
        <p:nvSpPr>
          <p:cNvPr id="161" name="Google Shape;161;p20"/>
          <p:cNvSpPr txBox="1"/>
          <p:nvPr/>
        </p:nvSpPr>
        <p:spPr>
          <a:xfrm>
            <a:off x="620475" y="4584825"/>
            <a:ext cx="156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0000"/>
                </a:solidFill>
              </a:rPr>
              <a:t>Archuleta, 1984</a:t>
            </a:r>
            <a:endParaRPr sz="1200">
              <a:solidFill>
                <a:srgbClr val="000000"/>
              </a:solidFill>
            </a:endParaRPr>
          </a:p>
        </p:txBody>
      </p:sp>
      <p:sp>
        <p:nvSpPr>
          <p:cNvPr id="162" name="Google Shape;162;p20"/>
          <p:cNvSpPr txBox="1"/>
          <p:nvPr/>
        </p:nvSpPr>
        <p:spPr>
          <a:xfrm>
            <a:off x="-10000" y="1426464"/>
            <a:ext cx="2887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2"/>
                </a:solidFill>
                <a:latin typeface="Roboto"/>
                <a:ea typeface="Roboto"/>
                <a:cs typeface="Roboto"/>
                <a:sym typeface="Roboto"/>
              </a:rPr>
              <a:t>1: Rupture on both the main and secondary fault</a:t>
            </a:r>
            <a:endParaRPr sz="1600" b="1" i="1">
              <a:solidFill>
                <a:schemeClr val="dk2"/>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Earthquakes on Branch Faults</a:t>
            </a:r>
            <a:endParaRPr/>
          </a:p>
        </p:txBody>
      </p:sp>
      <p:sp>
        <p:nvSpPr>
          <p:cNvPr id="168" name="Google Shape;168;p21"/>
          <p:cNvSpPr txBox="1">
            <a:spLocks noGrp="1"/>
          </p:cNvSpPr>
          <p:nvPr>
            <p:ph type="body" idx="1"/>
          </p:nvPr>
        </p:nvSpPr>
        <p:spPr>
          <a:xfrm>
            <a:off x="311700" y="960125"/>
            <a:ext cx="8520600" cy="557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Earthquakes on branch fault systems have demonstrated a variety of behaviors.</a:t>
            </a:r>
            <a:endParaRPr/>
          </a:p>
        </p:txBody>
      </p:sp>
      <p:pic>
        <p:nvPicPr>
          <p:cNvPr id="169" name="Google Shape;169;p21"/>
          <p:cNvPicPr preferRelativeResize="0"/>
          <p:nvPr/>
        </p:nvPicPr>
        <p:blipFill>
          <a:blip r:embed="rId3">
            <a:alphaModFix/>
          </a:blip>
          <a:stretch>
            <a:fillRect/>
          </a:stretch>
        </p:blipFill>
        <p:spPr>
          <a:xfrm>
            <a:off x="387900" y="2352900"/>
            <a:ext cx="2091689" cy="2285999"/>
          </a:xfrm>
          <a:prstGeom prst="rect">
            <a:avLst/>
          </a:prstGeom>
          <a:noFill/>
          <a:ln>
            <a:noFill/>
          </a:ln>
        </p:spPr>
      </p:pic>
      <p:sp>
        <p:nvSpPr>
          <p:cNvPr id="170" name="Google Shape;170;p21"/>
          <p:cNvSpPr txBox="1"/>
          <p:nvPr/>
        </p:nvSpPr>
        <p:spPr>
          <a:xfrm>
            <a:off x="351800" y="1946775"/>
            <a:ext cx="2163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2"/>
                </a:solidFill>
                <a:latin typeface="Roboto"/>
                <a:ea typeface="Roboto"/>
                <a:cs typeface="Roboto"/>
                <a:sym typeface="Roboto"/>
              </a:rPr>
              <a:t>1979 Imperial Valley </a:t>
            </a:r>
            <a:endParaRPr sz="1600">
              <a:solidFill>
                <a:schemeClr val="dk2"/>
              </a:solidFill>
              <a:latin typeface="Roboto"/>
              <a:ea typeface="Roboto"/>
              <a:cs typeface="Roboto"/>
              <a:sym typeface="Roboto"/>
            </a:endParaRPr>
          </a:p>
        </p:txBody>
      </p:sp>
      <p:sp>
        <p:nvSpPr>
          <p:cNvPr id="171" name="Google Shape;171;p21"/>
          <p:cNvSpPr txBox="1"/>
          <p:nvPr/>
        </p:nvSpPr>
        <p:spPr>
          <a:xfrm>
            <a:off x="620475" y="4584825"/>
            <a:ext cx="156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0000"/>
                </a:solidFill>
              </a:rPr>
              <a:t>Archuleta, 1984</a:t>
            </a:r>
            <a:endParaRPr sz="1200">
              <a:solidFill>
                <a:srgbClr val="000000"/>
              </a:solidFill>
            </a:endParaRPr>
          </a:p>
        </p:txBody>
      </p:sp>
      <p:sp>
        <p:nvSpPr>
          <p:cNvPr id="172" name="Google Shape;172;p21"/>
          <p:cNvSpPr txBox="1"/>
          <p:nvPr/>
        </p:nvSpPr>
        <p:spPr>
          <a:xfrm>
            <a:off x="-10000" y="1426464"/>
            <a:ext cx="2887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2"/>
                </a:solidFill>
                <a:latin typeface="Roboto"/>
                <a:ea typeface="Roboto"/>
                <a:cs typeface="Roboto"/>
                <a:sym typeface="Roboto"/>
              </a:rPr>
              <a:t>1: Rupture on both the main and secondary fault</a:t>
            </a:r>
            <a:endParaRPr sz="1600" i="1">
              <a:solidFill>
                <a:schemeClr val="dk2"/>
              </a:solidFill>
              <a:latin typeface="Roboto"/>
              <a:ea typeface="Roboto"/>
              <a:cs typeface="Roboto"/>
              <a:sym typeface="Roboto"/>
            </a:endParaRPr>
          </a:p>
        </p:txBody>
      </p:sp>
      <p:pic>
        <p:nvPicPr>
          <p:cNvPr id="173" name="Google Shape;173;p21"/>
          <p:cNvPicPr preferRelativeResize="0"/>
          <p:nvPr/>
        </p:nvPicPr>
        <p:blipFill rotWithShape="1">
          <a:blip r:embed="rId4">
            <a:alphaModFix/>
          </a:blip>
          <a:srcRect t="3607" b="963"/>
          <a:stretch/>
        </p:blipFill>
        <p:spPr>
          <a:xfrm>
            <a:off x="2497450" y="2328996"/>
            <a:ext cx="3691900" cy="2286000"/>
          </a:xfrm>
          <a:prstGeom prst="rect">
            <a:avLst/>
          </a:prstGeom>
          <a:noFill/>
          <a:ln>
            <a:noFill/>
          </a:ln>
        </p:spPr>
      </p:pic>
      <p:sp>
        <p:nvSpPr>
          <p:cNvPr id="174" name="Google Shape;174;p21"/>
          <p:cNvSpPr txBox="1"/>
          <p:nvPr/>
        </p:nvSpPr>
        <p:spPr>
          <a:xfrm>
            <a:off x="2843400" y="1426100"/>
            <a:ext cx="300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2"/>
                </a:solidFill>
                <a:latin typeface="Roboto"/>
                <a:ea typeface="Roboto"/>
                <a:cs typeface="Roboto"/>
                <a:sym typeface="Roboto"/>
              </a:rPr>
              <a:t>2. Rupture transfers to the secondary segment </a:t>
            </a:r>
            <a:endParaRPr b="1">
              <a:solidFill>
                <a:schemeClr val="dk2"/>
              </a:solidFill>
              <a:latin typeface="Roboto"/>
              <a:ea typeface="Roboto"/>
              <a:cs typeface="Roboto"/>
              <a:sym typeface="Roboto"/>
            </a:endParaRPr>
          </a:p>
        </p:txBody>
      </p:sp>
      <p:sp>
        <p:nvSpPr>
          <p:cNvPr id="175" name="Google Shape;175;p21"/>
          <p:cNvSpPr txBox="1"/>
          <p:nvPr/>
        </p:nvSpPr>
        <p:spPr>
          <a:xfrm>
            <a:off x="3261450" y="1974100"/>
            <a:ext cx="2163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latin typeface="Roboto"/>
                <a:ea typeface="Roboto"/>
                <a:cs typeface="Roboto"/>
                <a:sym typeface="Roboto"/>
              </a:rPr>
              <a:t>2002 Denali</a:t>
            </a:r>
            <a:r>
              <a:rPr lang="en" sz="1600" b="1">
                <a:solidFill>
                  <a:srgbClr val="000000"/>
                </a:solidFill>
                <a:latin typeface="Roboto"/>
                <a:ea typeface="Roboto"/>
                <a:cs typeface="Roboto"/>
                <a:sym typeface="Roboto"/>
              </a:rPr>
              <a:t> </a:t>
            </a:r>
            <a:endParaRPr sz="1600" b="1">
              <a:solidFill>
                <a:srgbClr val="000000"/>
              </a:solidFill>
              <a:latin typeface="Roboto"/>
              <a:ea typeface="Roboto"/>
              <a:cs typeface="Roboto"/>
              <a:sym typeface="Roboto"/>
            </a:endParaRPr>
          </a:p>
        </p:txBody>
      </p:sp>
      <p:sp>
        <p:nvSpPr>
          <p:cNvPr id="176" name="Google Shape;176;p21"/>
          <p:cNvSpPr txBox="1"/>
          <p:nvPr/>
        </p:nvSpPr>
        <p:spPr>
          <a:xfrm>
            <a:off x="3242100" y="4562700"/>
            <a:ext cx="2202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0000"/>
                </a:solidFill>
              </a:rPr>
              <a:t>Eberhart-Phillips et al., 2003</a:t>
            </a:r>
            <a:endParaRPr sz="1200">
              <a:solidFill>
                <a:srgbClr val="000000"/>
              </a:solidFill>
            </a:endParaRPr>
          </a:p>
        </p:txBody>
      </p:sp>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15104</TotalTime>
  <Words>1656</Words>
  <Application>Microsoft Macintosh PowerPoint</Application>
  <PresentationFormat>On-screen Show (16:9)</PresentationFormat>
  <Paragraphs>278</Paragraphs>
  <Slides>44</Slides>
  <Notes>44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Roboto</vt:lpstr>
      <vt:lpstr>Arial</vt:lpstr>
      <vt:lpstr>Geometric</vt:lpstr>
      <vt:lpstr>Effects of Bimaterial Interface on Rupture along Branch Faults</vt:lpstr>
      <vt:lpstr>Geometric complexities on fault systems</vt:lpstr>
      <vt:lpstr>Geometric complexities on fault systems</vt:lpstr>
      <vt:lpstr>Geometric complexities on fault systems</vt:lpstr>
      <vt:lpstr>Geometric complexities on fault systems</vt:lpstr>
      <vt:lpstr>Geometric complexities on fault systems</vt:lpstr>
      <vt:lpstr>Earthquakes on Branch Faults</vt:lpstr>
      <vt:lpstr>Earthquakes on Branch Faults</vt:lpstr>
      <vt:lpstr>Earthquakes on Branch Faults</vt:lpstr>
      <vt:lpstr>Earthquakes on Branch Faults</vt:lpstr>
      <vt:lpstr>Which Factors Influence Rupture Behavior </vt:lpstr>
      <vt:lpstr>Which Factors Influence Rupture Behavior </vt:lpstr>
      <vt:lpstr>Which Factors Influence Rupture Behavior </vt:lpstr>
      <vt:lpstr>What about material properties?</vt:lpstr>
      <vt:lpstr>What about material properties?</vt:lpstr>
      <vt:lpstr>What about material properties?</vt:lpstr>
      <vt:lpstr>What about material properties?</vt:lpstr>
      <vt:lpstr>Why might this be important?</vt:lpstr>
      <vt:lpstr>Why might this be important?</vt:lpstr>
      <vt:lpstr>Why might this be important?</vt:lpstr>
      <vt:lpstr>Why might this be important?</vt:lpstr>
      <vt:lpstr>So could this influence rupture on branch fault systems?</vt:lpstr>
      <vt:lpstr>Model set up</vt:lpstr>
      <vt:lpstr>Results: Main Fault Right Lateral, Branch Left Lateral</vt:lpstr>
      <vt:lpstr>Results: Main Fault Right Lateral, Branch Left Lateral</vt:lpstr>
      <vt:lpstr>Sliprate evolution, backwards branching </vt:lpstr>
      <vt:lpstr>Looking at the stress</vt:lpstr>
      <vt:lpstr>Results: Main Fault Right Lateral, Branch Right Lateral</vt:lpstr>
      <vt:lpstr>Results: Main Fault Left Lateral, Branch Left Lateral </vt:lpstr>
      <vt:lpstr>Could the difference be related to shear modulus?</vt:lpstr>
      <vt:lpstr>Main Fault Left Lateral, Branch Left Lateral:  Shear Stress 6.75 Mpa</vt:lpstr>
      <vt:lpstr>A closer look on the fault </vt:lpstr>
      <vt:lpstr>Sensitivity to other parameters: Branch angle</vt:lpstr>
      <vt:lpstr>Sensitivity to other parameters: Branch angle </vt:lpstr>
      <vt:lpstr>Sensitivity to other parameters: Branch angle </vt:lpstr>
      <vt:lpstr>Sensitivity to other parameters: Branch angle </vt:lpstr>
      <vt:lpstr>Sensitivity to other parameters: Branch angle </vt:lpstr>
      <vt:lpstr>Sensitivity to other parameters: Branch angle </vt:lpstr>
      <vt:lpstr>Sensitivity to other parameters: Branch angle </vt:lpstr>
      <vt:lpstr>Implications for fault systems in Southern California </vt:lpstr>
      <vt:lpstr>Implications for fault systems in Southern California </vt:lpstr>
      <vt:lpstr>Implications for fault systems in Southern California </vt:lpstr>
      <vt:lpstr>Implications for fault systems in Southern California </vt:lpstr>
      <vt:lpstr>Conclusions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Evan Marschall</cp:lastModifiedBy>
  <cp:revision>2</cp:revision>
  <dcterms:modified xsi:type="dcterms:W3CDTF">2024-07-02T14:26:17Z</dcterms:modified>
</cp:coreProperties>
</file>